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5143500" cx="9144000"/>
  <p:notesSz cx="6858000" cy="9144000"/>
  <p:embeddedFontLst>
    <p:embeddedFont>
      <p:font typeface="Comfortaa Medium"/>
      <p:regular r:id="rId114"/>
      <p:bold r:id="rId115"/>
    </p:embeddedFont>
    <p:embeddedFont>
      <p:font typeface="Comfortaa"/>
      <p:regular r:id="rId116"/>
      <p:bold r:id="rId1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7" Type="http://schemas.openxmlformats.org/officeDocument/2006/relationships/font" Target="fonts/Comfortaa-bold.fntdata"/><Relationship Id="rId116" Type="http://schemas.openxmlformats.org/officeDocument/2006/relationships/font" Target="fonts/Comfortaa-regular.fntdata"/><Relationship Id="rId115" Type="http://schemas.openxmlformats.org/officeDocument/2006/relationships/font" Target="fonts/ComfortaaMedium-bold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ComfortaaMedium-regular.fntdata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8ac7a305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318ac7a3050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e87d113c8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34e87d113c8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50dbf51c5f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7" name="Google Shape;1017;g350dbf51c5f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50dbf51c5f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8" name="Google Shape;1028;g350dbf51c5f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50dbf51c5f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6" name="Google Shape;1036;g350dbf51c5f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50dbf51c5f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5" name="Google Shape;1045;g350dbf51c5f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50dbf51c5f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5" name="Google Shape;1055;g350dbf51c5f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50dbf51c5f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6" name="Google Shape;1066;g350dbf51c5f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50dbf51c5f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7" name="Google Shape;1077;g350dbf51c5f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50dbf51c5f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8" name="Google Shape;1088;g350dbf51c5f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50dbf51c5f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0" name="Google Shape;1100;g350dbf51c5f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e87d113c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34e87d113c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e87d113c8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34e87d113c8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e87d113c8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4e87d113c8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e87d113c8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34e87d113c8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87d113c8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4e87d113c8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e87d113c8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4e87d113c8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e87d113c8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34e87d113c8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e87d113c8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34e87d113c8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e87d113c8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34e87d113c8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8ac7a3050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g318ac7a3050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e87d113c8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34e87d113c8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e87d113c8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34e87d113c8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e87d113c8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34e87d113c8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e87d113c8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34e87d113c8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e87d113c8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34e87d113c8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e87d113c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34e87d113c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e87d113c8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34e87d113c8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e87d113c8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34e87d113c8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e7e429632_22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34e7e429632_22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e7e429632_22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34e7e429632_2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8ac7a3050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318ac7a3050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e7e429632_22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34e7e429632_2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e7e429632_22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34e7e429632_22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e7e429632_22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34e7e429632_22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e7e429632_22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34e7e429632_22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e7e429632_22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34e7e429632_22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e7e429632_2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34e7e429632_2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e7e429632_22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34e7e429632_22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e7e429632_22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34e7e429632_22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e7e429632_2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34e7e429632_2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e7e429632_2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34e7e429632_2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8ac7a3050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318ac7a3050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4e7e429632_22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34e7e429632_22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e7e429632_22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34e7e429632_22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e7e429632_22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34e7e429632_22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e7e429632_22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34e7e429632_22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e7e429632_22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34e7e429632_22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e7e429632_22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34e7e429632_22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e7e429632_22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34e7e429632_22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e7e429632_22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34e7e429632_22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4e7e429632_22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g34e7e429632_22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e87d113c8_4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g34e87d113c8_4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e87d113c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34e87d113c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4e87d113c8_43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34e87d113c8_43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e7e429632_2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34e7e429632_2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4e87d113c8_43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34e87d113c8_43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4e87d113c8_43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34e87d113c8_43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4e87d113c8_43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g34e87d113c8_43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e87d113c8_43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g34e87d113c8_43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4e87d113c8_43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g34e87d113c8_43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50f145b397_3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g350f145b397_3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50f145b397_3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350f145b397_3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0f145b397_3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g350f145b397_3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e87d113c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34e87d113c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1922edaa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g351922edaa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50f145b397_3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g350f145b397_3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4e87d113c8_43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g34e87d113c8_43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4e87d113c8_43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g34e87d113c8_43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4e7e429632_2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g34e7e429632_2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4e87d113c8_4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g34e87d113c8_4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4e87d113c8_43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g34e87d113c8_43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4e87d113c8_43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34e87d113c8_43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4e7e429632_22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g34e7e429632_22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4e7e429632_2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g34e7e429632_2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e87d113c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34e87d113c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4e87d113c8_43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8" name="Google Shape;738;g34e87d113c8_43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4e87d113c8_43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34e87d113c8_43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4e87d113c8_43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6" name="Google Shape;756;g34e87d113c8_43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4e87d113c8_43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5" name="Google Shape;765;g34e87d113c8_43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4e87d113c8_43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5" name="Google Shape;775;g34e87d113c8_43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4e87d113c8_43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6" name="Google Shape;786;g34e87d113c8_43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50c4bba05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8" name="Google Shape;798;g350c4bba05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50c4bba05f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6" name="Google Shape;806;g350c4bba05f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50c4bba05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5" name="Google Shape;815;g350c4bba05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50c4bba05f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5" name="Google Shape;825;g350c4bba05f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e87d113c8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34e87d113c8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50c4bba05f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6" name="Google Shape;836;g350c4bba05f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50c4bba05f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g350c4bba05f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50c4bba05f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3" name="Google Shape;853;g350c4bba05f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0c4bba05f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3" name="Google Shape;863;g350c4bba05f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50c4bba05f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4" name="Google Shape;874;g350c4bba05f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50c4bba05f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g350c4bba05f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50c4bba05f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1" name="Google Shape;891;g350c4bba05f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50c4bba05f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0" name="Google Shape;900;g350c4bba05f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50f145b397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g350f145b397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50f145b397_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8" name="Google Shape;918;g350f145b397_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e7e429632_2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34e7e429632_2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50dbf51c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7" name="Google Shape;927;g350dbf51c5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50dbf51c5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5" name="Google Shape;935;g350dbf51c5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50dbf51c5f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4" name="Google Shape;944;g350dbf51c5f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50dbf51c5f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2" name="Google Shape;952;g350dbf51c5f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50dbf51c5f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2" name="Google Shape;962;g350dbf51c5f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0dbf51c5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3" name="Google Shape;973;g350dbf51c5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50dbf51c5f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1" name="Google Shape;981;g350dbf51c5f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50dbf51c5f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0" name="Google Shape;990;g350dbf51c5f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50dbf51c5f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8" name="Google Shape;998;g350dbf51c5f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50dbf51c5f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7" name="Google Shape;1007;g350dbf51c5f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.png"/><Relationship Id="rId4" Type="http://schemas.openxmlformats.org/officeDocument/2006/relationships/image" Target="../media/image36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.png"/><Relationship Id="rId4" Type="http://schemas.openxmlformats.org/officeDocument/2006/relationships/image" Target="../media/image35.gif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.png"/><Relationship Id="rId4" Type="http://schemas.openxmlformats.org/officeDocument/2006/relationships/image" Target="../media/image39.gif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.png"/><Relationship Id="rId4" Type="http://schemas.openxmlformats.org/officeDocument/2006/relationships/image" Target="../media/image33.gif"/><Relationship Id="rId5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gif"/><Relationship Id="rId6" Type="http://schemas.openxmlformats.org/officeDocument/2006/relationships/image" Target="../media/image17.gif"/><Relationship Id="rId7" Type="http://schemas.openxmlformats.org/officeDocument/2006/relationships/image" Target="../media/image1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4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gif"/><Relationship Id="rId5" Type="http://schemas.openxmlformats.org/officeDocument/2006/relationships/image" Target="../media/image2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27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2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2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.png"/><Relationship Id="rId4" Type="http://schemas.openxmlformats.org/officeDocument/2006/relationships/image" Target="../media/image31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1" name="Google Shape;61;p14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-179606" y="2338674"/>
            <a:ext cx="2550078" cy="313855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482601" y="482600"/>
            <a:ext cx="34653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GPUs</a:t>
            </a:r>
            <a:endParaRPr b="1" sz="3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465344" y="3973023"/>
            <a:ext cx="3465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285"/>
              <a:buNone/>
            </a:pPr>
            <a:r>
              <a:rPr lang="it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More than gaming</a:t>
            </a:r>
            <a:endParaRPr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6086" r="6086" t="0"/>
          <a:stretch/>
        </p:blipFill>
        <p:spPr>
          <a:xfrm>
            <a:off x="4740944" y="51422"/>
            <a:ext cx="4472089" cy="5092065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48" name="Google Shape;148;p23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pre-GPU era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Early gpus were nothing more than super-specialized custom hardware to draw pixels on screen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332650" y="18921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This would free up the more slow cpu so that a not-so-powerful overall cpu was needed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black and white image of an invader from space invaders . (Fornito da Tenor)"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30175"/>
            <a:ext cx="1213325" cy="12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13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020" name="Google Shape;1020;p113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13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Unified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2" name="Google Shape;1022;p113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Also known as Managed Memory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3" name="Google Shape;1023;p113"/>
          <p:cNvSpPr txBox="1"/>
          <p:nvPr>
            <p:ph type="title"/>
          </p:nvPr>
        </p:nvSpPr>
        <p:spPr>
          <a:xfrm>
            <a:off x="355050" y="13153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This maps memory in </a:t>
            </a:r>
            <a:r>
              <a:rPr b="1" lang="it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both CPU and GPU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memory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4" name="Google Shape;1024;p113"/>
          <p:cNvSpPr txBox="1"/>
          <p:nvPr>
            <p:ph type="title"/>
          </p:nvPr>
        </p:nvSpPr>
        <p:spPr>
          <a:xfrm>
            <a:off x="355050" y="19249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On page fault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copies automatically the memory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5" name="Google Shape;1025;p113"/>
          <p:cNvSpPr txBox="1"/>
          <p:nvPr>
            <p:ph type="title"/>
          </p:nvPr>
        </p:nvSpPr>
        <p:spPr>
          <a:xfrm>
            <a:off x="736050" y="23821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Cons: </a:t>
            </a:r>
            <a:r>
              <a:rPr b="1" lang="it" sz="20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initial fault latency</a:t>
            </a:r>
            <a:endParaRPr b="1" sz="20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1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031" name="Google Shape;1031;p114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Memories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3" name="Google Shape;1033;p114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Now We’re done FR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1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039" name="Google Shape;1039;p115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15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Memories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1" name="Google Shape;1041;p115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Now We’re done FR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man is flying through the air with the words `` im finally free '' written on the bottom . (Fornito da Tenor)" id="1042" name="Google Shape;104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250" y="1489375"/>
            <a:ext cx="4083500" cy="216475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048" name="Google Shape;1048;p116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16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Atomic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0" name="Google Shape;1050;p116"/>
          <p:cNvSpPr txBox="1"/>
          <p:nvPr>
            <p:ph type="title"/>
          </p:nvPr>
        </p:nvSpPr>
        <p:spPr>
          <a:xfrm>
            <a:off x="355050" y="7819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if we want to do something simple like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1" name="Google Shape;1051;p116"/>
          <p:cNvSpPr txBox="1"/>
          <p:nvPr>
            <p:ph type="title"/>
          </p:nvPr>
        </p:nvSpPr>
        <p:spPr>
          <a:xfrm>
            <a:off x="3098250" y="1239125"/>
            <a:ext cx="40122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var += result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2" name="Google Shape;1052;p116"/>
          <p:cNvSpPr txBox="1"/>
          <p:nvPr>
            <p:ph type="title"/>
          </p:nvPr>
        </p:nvSpPr>
        <p:spPr>
          <a:xfrm>
            <a:off x="2505725" y="1450950"/>
            <a:ext cx="40122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with var as something shared</a:t>
            </a:r>
            <a:endParaRPr b="1" sz="8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1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058" name="Google Shape;1058;p117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17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Atomic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close up of a cartoon character 's face with a shark tooth (Fornito da Tenor)" id="1060" name="Google Shape;106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313" y="1489500"/>
            <a:ext cx="21431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17"/>
          <p:cNvSpPr txBox="1"/>
          <p:nvPr>
            <p:ph type="title"/>
          </p:nvPr>
        </p:nvSpPr>
        <p:spPr>
          <a:xfrm>
            <a:off x="355050" y="7819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if we want to do something simple like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2" name="Google Shape;1062;p117"/>
          <p:cNvSpPr txBox="1"/>
          <p:nvPr>
            <p:ph type="title"/>
          </p:nvPr>
        </p:nvSpPr>
        <p:spPr>
          <a:xfrm>
            <a:off x="3098250" y="1239125"/>
            <a:ext cx="40122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var += result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3" name="Google Shape;1063;p117"/>
          <p:cNvSpPr txBox="1"/>
          <p:nvPr>
            <p:ph type="title"/>
          </p:nvPr>
        </p:nvSpPr>
        <p:spPr>
          <a:xfrm>
            <a:off x="4834375" y="2320550"/>
            <a:ext cx="40122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var -&gt;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069" name="Google Shape;1069;p118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18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Atomic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1" name="Google Shape;1071;p118"/>
          <p:cNvSpPr txBox="1"/>
          <p:nvPr>
            <p:ph type="title"/>
          </p:nvPr>
        </p:nvSpPr>
        <p:spPr>
          <a:xfrm>
            <a:off x="355050" y="7819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if we want to do something simple like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2" name="Google Shape;1072;p118"/>
          <p:cNvSpPr txBox="1"/>
          <p:nvPr>
            <p:ph type="title"/>
          </p:nvPr>
        </p:nvSpPr>
        <p:spPr>
          <a:xfrm>
            <a:off x="3098250" y="1239125"/>
            <a:ext cx="40122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var += result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3" name="Google Shape;1073;p118"/>
          <p:cNvSpPr txBox="1"/>
          <p:nvPr>
            <p:ph type="title"/>
          </p:nvPr>
        </p:nvSpPr>
        <p:spPr>
          <a:xfrm>
            <a:off x="355050" y="19249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can go Atomic!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purple background with a person 's face in the center (Fornito da Tenor)" id="1074" name="Google Shape;107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362" y="2648250"/>
            <a:ext cx="3095325" cy="12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1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080" name="Google Shape;1080;p119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19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Atomic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2" name="Google Shape;1082;p119"/>
          <p:cNvSpPr txBox="1"/>
          <p:nvPr>
            <p:ph type="title"/>
          </p:nvPr>
        </p:nvSpPr>
        <p:spPr>
          <a:xfrm>
            <a:off x="355050" y="7819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if we want to do something simple like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3" name="Google Shape;1083;p119"/>
          <p:cNvSpPr txBox="1"/>
          <p:nvPr>
            <p:ph type="title"/>
          </p:nvPr>
        </p:nvSpPr>
        <p:spPr>
          <a:xfrm>
            <a:off x="3098250" y="1239125"/>
            <a:ext cx="40122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var += result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4" name="Google Shape;1084;p119"/>
          <p:cNvSpPr txBox="1"/>
          <p:nvPr>
            <p:ph type="title"/>
          </p:nvPr>
        </p:nvSpPr>
        <p:spPr>
          <a:xfrm>
            <a:off x="355050" y="19249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can go Atomic!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5" name="Google Shape;1085;p119"/>
          <p:cNvSpPr txBox="1"/>
          <p:nvPr>
            <p:ph type="title"/>
          </p:nvPr>
        </p:nvSpPr>
        <p:spPr>
          <a:xfrm>
            <a:off x="355050" y="24583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have the standard atomic operations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2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091" name="Google Shape;1091;p120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20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Atomic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3" name="Google Shape;1093;p120"/>
          <p:cNvSpPr txBox="1"/>
          <p:nvPr>
            <p:ph type="title"/>
          </p:nvPr>
        </p:nvSpPr>
        <p:spPr>
          <a:xfrm>
            <a:off x="355050" y="7819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if we want to do something simple like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4" name="Google Shape;1094;p120"/>
          <p:cNvSpPr txBox="1"/>
          <p:nvPr>
            <p:ph type="title"/>
          </p:nvPr>
        </p:nvSpPr>
        <p:spPr>
          <a:xfrm>
            <a:off x="3098250" y="1239125"/>
            <a:ext cx="40122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var += result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5" name="Google Shape;1095;p120"/>
          <p:cNvSpPr txBox="1"/>
          <p:nvPr>
            <p:ph type="title"/>
          </p:nvPr>
        </p:nvSpPr>
        <p:spPr>
          <a:xfrm>
            <a:off x="355050" y="19249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can go Atomic!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6" name="Google Shape;1096;p120"/>
          <p:cNvSpPr txBox="1"/>
          <p:nvPr>
            <p:ph type="title"/>
          </p:nvPr>
        </p:nvSpPr>
        <p:spPr>
          <a:xfrm>
            <a:off x="355050" y="24583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have the standard atomic operations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7" name="Google Shape;1097;p120"/>
          <p:cNvSpPr txBox="1"/>
          <p:nvPr>
            <p:ph type="title"/>
          </p:nvPr>
        </p:nvSpPr>
        <p:spPr>
          <a:xfrm>
            <a:off x="507450" y="2991725"/>
            <a:ext cx="85350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Bitwise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Arithmetical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Compares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more…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2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103" name="Google Shape;1103;p121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21"/>
          <p:cNvSpPr txBox="1"/>
          <p:nvPr>
            <p:ph type="title"/>
          </p:nvPr>
        </p:nvSpPr>
        <p:spPr>
          <a:xfrm>
            <a:off x="3824175" y="3198625"/>
            <a:ext cx="21666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Now Practice!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打字 计算机 电脑 键盘 猫 小猫 可爱 (Fornito da Tenor)" id="1105" name="Google Shape;110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150" y="3492025"/>
            <a:ext cx="1958250" cy="12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21"/>
          <p:cNvSpPr txBox="1"/>
          <p:nvPr>
            <p:ph type="title"/>
          </p:nvPr>
        </p:nvSpPr>
        <p:spPr>
          <a:xfrm>
            <a:off x="6110175" y="3200125"/>
            <a:ext cx="2507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 ssh-ing into toms docker and performing sudo rm -rf /:</a:t>
            </a:r>
            <a:endParaRPr b="1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07" name="Google Shape;1107;p121" title="623c46820aa1df70128298c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00" y="920263"/>
            <a:ext cx="81819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21"/>
          <p:cNvSpPr txBox="1"/>
          <p:nvPr>
            <p:ph type="title"/>
          </p:nvPr>
        </p:nvSpPr>
        <p:spPr>
          <a:xfrm>
            <a:off x="3909600" y="89200"/>
            <a:ext cx="13248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End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58" name="Google Shape;158;p24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pre-GPU era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" name="Google Shape;160;p24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Early gpus were nothing more than super-specialized custom hardware to draw pixels on screen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32650" y="18921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This would free up the more slow cpu so that a not-so-powerful overall cpu was needed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332650" y="3083175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Making the hardware for the cabinet way less expensive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black and white image of an invader from space invaders . (Fornito da Tenor)"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30175"/>
            <a:ext cx="1213325" cy="12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69" name="Google Shape;169;p25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Things escalated quickly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screenshot of a video game called donkey kong with a score of 24000 (Fornito da Tenor)"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225" y="963300"/>
            <a:ext cx="3094700" cy="30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type="title"/>
          </p:nvPr>
        </p:nvSpPr>
        <p:spPr>
          <a:xfrm>
            <a:off x="342825" y="1060575"/>
            <a:ext cx="53901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 the 80’s Gpus could perform way more tasks meeting the demand to display </a:t>
            </a:r>
            <a:r>
              <a:rPr b="1" lang="it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b="1" lang="it" sz="20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o</a:t>
            </a:r>
            <a:r>
              <a:rPr b="1" lang="it" sz="20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l</a:t>
            </a:r>
            <a:r>
              <a:rPr b="1" lang="it" sz="20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o</a:t>
            </a:r>
            <a:r>
              <a:rPr b="1" lang="it" sz="20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endParaRPr b="1" sz="20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78" name="Google Shape;178;p26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Things escalated quickly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p26"/>
          <p:cNvSpPr txBox="1"/>
          <p:nvPr>
            <p:ph type="title"/>
          </p:nvPr>
        </p:nvSpPr>
        <p:spPr>
          <a:xfrm>
            <a:off x="342825" y="1060575"/>
            <a:ext cx="53901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 the 80’s Gpus could perform way more tasks meeting the demand to display </a:t>
            </a:r>
            <a:r>
              <a:rPr b="1" lang="it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b="1" lang="it" sz="20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o</a:t>
            </a:r>
            <a:r>
              <a:rPr b="1" lang="it" sz="2000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l</a:t>
            </a:r>
            <a:r>
              <a:rPr b="1" lang="it" sz="20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o</a:t>
            </a:r>
            <a:r>
              <a:rPr b="1" lang="it" sz="20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endParaRPr b="1" sz="20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crash bandicoot video game character standing next to a cube with the number 2 on it (Fornito da Tenor)"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625" y="1956375"/>
            <a:ext cx="3813400" cy="22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type="title"/>
          </p:nvPr>
        </p:nvSpPr>
        <p:spPr>
          <a:xfrm>
            <a:off x="342825" y="2423475"/>
            <a:ext cx="47178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 the 90’s 3d rendering was already possible by such devices</a:t>
            </a:r>
            <a:endParaRPr b="1" sz="20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88" name="Google Shape;188;p27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Moar than just Moar performance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398" y="1056312"/>
            <a:ext cx="2399776" cy="303087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91" name="Google Shape;191;p27"/>
          <p:cNvSpPr txBox="1"/>
          <p:nvPr>
            <p:ph type="title"/>
          </p:nvPr>
        </p:nvSpPr>
        <p:spPr>
          <a:xfrm>
            <a:off x="312625" y="761700"/>
            <a:ext cx="5522100" cy="3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 would like to briefly break down what a specialized chip would do to make something like crash bandicoot possible.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97" name="Google Shape;197;p28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Triangles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224025" y="936800"/>
            <a:ext cx="56004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 bet you already know that each 3d model is composed of triangles.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yellow triangle with red legs and arms is standing on a field . (Fornito da Tenor)"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894" y="1257750"/>
            <a:ext cx="2191925" cy="247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206" name="Google Shape;206;p29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Triangles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224025" y="936800"/>
            <a:ext cx="56004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 bet you already know that each 3d model is composed of triangles.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yellow triangle with red legs and arms is standing on a field . (Fornito da Tenor)"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894" y="1257750"/>
            <a:ext cx="2191925" cy="247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>
            <p:ph type="title"/>
          </p:nvPr>
        </p:nvSpPr>
        <p:spPr>
          <a:xfrm>
            <a:off x="376425" y="2270375"/>
            <a:ext cx="56004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Such shapes hold (obviously) </a:t>
            </a:r>
            <a:r>
              <a:rPr b="1" lang="it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3 vertices</a:t>
            </a:r>
            <a:endParaRPr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216" name="Google Shape;216;p30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Coordinates and operations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" name="Google Shape;218;p30"/>
          <p:cNvSpPr txBox="1"/>
          <p:nvPr>
            <p:ph type="title"/>
          </p:nvPr>
        </p:nvSpPr>
        <p:spPr>
          <a:xfrm>
            <a:off x="241475" y="916925"/>
            <a:ext cx="5024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Each vertice holds 3 coordinates in a 3d environment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 rotWithShape="1">
          <a:blip r:embed="rId4">
            <a:alphaModFix/>
          </a:blip>
          <a:srcRect b="0" l="5483" r="5206" t="3128"/>
          <a:stretch/>
        </p:blipFill>
        <p:spPr>
          <a:xfrm>
            <a:off x="5178425" y="1336075"/>
            <a:ext cx="3903474" cy="255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225" name="Google Shape;225;p31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Coordinates and operations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7" name="Google Shape;227;p31"/>
          <p:cNvSpPr txBox="1"/>
          <p:nvPr>
            <p:ph type="title"/>
          </p:nvPr>
        </p:nvSpPr>
        <p:spPr>
          <a:xfrm>
            <a:off x="241475" y="916925"/>
            <a:ext cx="5024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Each vertice holds 3 coordinates in a 3d environment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4">
            <a:alphaModFix/>
          </a:blip>
          <a:srcRect b="0" l="5483" r="5206" t="3128"/>
          <a:stretch/>
        </p:blipFill>
        <p:spPr>
          <a:xfrm>
            <a:off x="5178425" y="1336075"/>
            <a:ext cx="3903474" cy="25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>
            <p:ph type="title"/>
          </p:nvPr>
        </p:nvSpPr>
        <p:spPr>
          <a:xfrm>
            <a:off x="241475" y="1782900"/>
            <a:ext cx="5024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On each frame such triangles move, in particular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235" name="Google Shape;235;p32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Coordinates and operations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7" name="Google Shape;237;p32"/>
          <p:cNvSpPr txBox="1"/>
          <p:nvPr>
            <p:ph type="title"/>
          </p:nvPr>
        </p:nvSpPr>
        <p:spPr>
          <a:xfrm>
            <a:off x="197800" y="874700"/>
            <a:ext cx="5024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They rotate.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800" y="960425"/>
            <a:ext cx="32004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70" name="Google Shape;70;p15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2520175" y="2707750"/>
            <a:ext cx="1854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Architecture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292924" y="2707750"/>
            <a:ext cx="2114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Introduction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752575" y="2707744"/>
            <a:ext cx="1781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Cuda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7053689" y="2707750"/>
            <a:ext cx="169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Practice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312" y="1403637"/>
            <a:ext cx="1442618" cy="1168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of mario wearing overalls and a hat . (Fornito da Tenor)"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000" y="1359250"/>
            <a:ext cx="9239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holds up a nvidia graphics card in front of a blue background (Fornito da Tenor)"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552" y="1450450"/>
            <a:ext cx="2236198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drawing of a boy with the words segmentation fault ( core dumped ) below him (Fornito da Tenor)"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8700" y="1450450"/>
            <a:ext cx="1687713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244" name="Google Shape;244;p33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Coordinates and operations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Google Shape;246;p33"/>
          <p:cNvSpPr txBox="1"/>
          <p:nvPr>
            <p:ph type="title"/>
          </p:nvPr>
        </p:nvSpPr>
        <p:spPr>
          <a:xfrm>
            <a:off x="197800" y="874700"/>
            <a:ext cx="5024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They rotate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197800" y="1847975"/>
            <a:ext cx="5024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They shrink/enlarge</a:t>
            </a:r>
            <a:b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(scale)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95" y="1173300"/>
            <a:ext cx="3459749" cy="29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254" name="Google Shape;254;p34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Coordinates and operations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6" name="Google Shape;256;p34"/>
          <p:cNvSpPr txBox="1"/>
          <p:nvPr>
            <p:ph type="title"/>
          </p:nvPr>
        </p:nvSpPr>
        <p:spPr>
          <a:xfrm>
            <a:off x="197800" y="874700"/>
            <a:ext cx="5024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They rotate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197800" y="1847975"/>
            <a:ext cx="5024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They shrink/enlarge</a:t>
            </a:r>
            <a:b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(scale)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Google Shape;258;p34"/>
          <p:cNvSpPr txBox="1"/>
          <p:nvPr>
            <p:ph type="title"/>
          </p:nvPr>
        </p:nvSpPr>
        <p:spPr>
          <a:xfrm>
            <a:off x="197800" y="3205475"/>
            <a:ext cx="5024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They get projected onto the screen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850" y="874700"/>
            <a:ext cx="4900549" cy="25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265" name="Google Shape;265;p35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Coordinates and operations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7" name="Google Shape;267;p35"/>
          <p:cNvSpPr txBox="1"/>
          <p:nvPr>
            <p:ph type="title"/>
          </p:nvPr>
        </p:nvSpPr>
        <p:spPr>
          <a:xfrm>
            <a:off x="197800" y="3205475"/>
            <a:ext cx="87732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All of this with the help of simple first year linear algebra maths: matrices 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588" y="764575"/>
            <a:ext cx="757237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274" name="Google Shape;274;p36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need for </a:t>
            </a: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speed™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6" name="Google Shape;276;p36"/>
          <p:cNvSpPr txBox="1"/>
          <p:nvPr>
            <p:ph type="title"/>
          </p:nvPr>
        </p:nvSpPr>
        <p:spPr>
          <a:xfrm>
            <a:off x="197800" y="874700"/>
            <a:ext cx="88212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Scenes in the 90’s typically contained about 40K+ triangles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282" name="Google Shape;282;p37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need for speed™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4" name="Google Shape;284;p37"/>
          <p:cNvSpPr txBox="1"/>
          <p:nvPr>
            <p:ph type="title"/>
          </p:nvPr>
        </p:nvSpPr>
        <p:spPr>
          <a:xfrm>
            <a:off x="197800" y="874700"/>
            <a:ext cx="88212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Scenes in the 90’s typically contained about 40K+ triangles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5" name="Google Shape;285;p37"/>
          <p:cNvSpPr txBox="1"/>
          <p:nvPr>
            <p:ph type="title"/>
          </p:nvPr>
        </p:nvSpPr>
        <p:spPr>
          <a:xfrm>
            <a:off x="197800" y="1699500"/>
            <a:ext cx="88212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Each frame needed to be </a:t>
            </a: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computed</a:t>
            </a: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in about 33.33 ms</a:t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crash bandicoot video game with the words anti spm posters running from being funny on the bottom (Fornito da Tenor)" id="286" name="Google Shape;286;p37"/>
          <p:cNvPicPr preferRelativeResize="0"/>
          <p:nvPr/>
        </p:nvPicPr>
        <p:blipFill rotWithShape="1">
          <a:blip r:embed="rId4">
            <a:alphaModFix/>
          </a:blip>
          <a:srcRect b="11119" l="0" r="0" t="0"/>
          <a:stretch/>
        </p:blipFill>
        <p:spPr>
          <a:xfrm>
            <a:off x="3385488" y="2524300"/>
            <a:ext cx="2370925" cy="23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292" name="Google Shape;292;p38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keypoint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4" name="Google Shape;294;p38"/>
          <p:cNvSpPr txBox="1"/>
          <p:nvPr>
            <p:ph type="title"/>
          </p:nvPr>
        </p:nvSpPr>
        <p:spPr>
          <a:xfrm>
            <a:off x="197825" y="874725"/>
            <a:ext cx="88212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All of these operations can be done </a:t>
            </a:r>
            <a:r>
              <a:rPr b="1" lang="it" sz="2200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simultaneously</a:t>
            </a:r>
            <a:r>
              <a:rPr b="1" lang="it" sz="2200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22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" name="Google Shape;295;p38"/>
          <p:cNvSpPr txBox="1"/>
          <p:nvPr>
            <p:ph type="title"/>
          </p:nvPr>
        </p:nvSpPr>
        <p:spPr>
          <a:xfrm>
            <a:off x="161400" y="1838450"/>
            <a:ext cx="8821200" cy="18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chip to perform such task </a:t>
            </a:r>
            <a:r>
              <a:rPr b="1" lang="it" sz="22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does not need to do everything a cpu can</a:t>
            </a: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just some </a:t>
            </a: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multiplication/division for a </a:t>
            </a:r>
            <a:r>
              <a:rPr b="1" lang="it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huge number of objects in parallel</a:t>
            </a:r>
            <a:endParaRPr b="1" sz="22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01" name="Google Shape;301;p39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Modern Gpus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3" name="Google Shape;303;p39"/>
          <p:cNvSpPr txBox="1"/>
          <p:nvPr>
            <p:ph type="title"/>
          </p:nvPr>
        </p:nvSpPr>
        <p:spPr>
          <a:xfrm>
            <a:off x="224025" y="1373700"/>
            <a:ext cx="40833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Thus “modern” gpus were born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475" y="1379750"/>
            <a:ext cx="4576550" cy="25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10" name="Google Shape;310;p40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0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 the meantime…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two men are working on a machine in a room (Fornito da Tenor)" id="312" name="Google Shape;3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325" y="1060575"/>
            <a:ext cx="6101000" cy="33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18" name="Google Shape;318;p41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CPU History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0" name="Google Shape;320;p41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How to get faster programs?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26" name="Google Shape;326;p42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CPU History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" name="Google Shape;328;p42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How to get faster programs?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9" name="Google Shape;329;p42"/>
          <p:cNvSpPr txBox="1"/>
          <p:nvPr>
            <p:ph type="title"/>
          </p:nvPr>
        </p:nvSpPr>
        <p:spPr>
          <a:xfrm>
            <a:off x="942250" y="13008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Just make the CPU faster.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close up of a banana wearing glasses on a white background (Fornito da Tenor)" id="330" name="Google Shape;3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900" y="960075"/>
            <a:ext cx="3472275" cy="34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5" name="Google Shape;85;p16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-179606" y="2338674"/>
            <a:ext cx="2550078" cy="313855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ctrTitle"/>
          </p:nvPr>
        </p:nvSpPr>
        <p:spPr>
          <a:xfrm>
            <a:off x="482601" y="482600"/>
            <a:ext cx="34653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Intro</a:t>
            </a:r>
            <a:endParaRPr b="1" sz="3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465344" y="3973023"/>
            <a:ext cx="3465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285"/>
              <a:buNone/>
            </a:pPr>
            <a:r>
              <a:rPr lang="it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Why do these things even exist</a:t>
            </a:r>
            <a:endParaRPr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6086" r="6086" t="0"/>
          <a:stretch/>
        </p:blipFill>
        <p:spPr>
          <a:xfrm>
            <a:off x="4740944" y="51422"/>
            <a:ext cx="4472089" cy="5092065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36" name="Google Shape;336;p43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CPU History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8" name="Google Shape;338;p43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Does it actually work?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44" name="Google Shape;344;p44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4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CPU History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6" name="Google Shape;346;p44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Does it actually work?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7" name="Google Shape;347;p44"/>
          <p:cNvSpPr txBox="1"/>
          <p:nvPr>
            <p:ph type="title"/>
          </p:nvPr>
        </p:nvSpPr>
        <p:spPr>
          <a:xfrm>
            <a:off x="942250" y="13008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Kinda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53" name="Google Shape;353;p45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CPU History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5" name="Google Shape;355;p45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Does it actually work?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6" name="Google Shape;356;p45"/>
          <p:cNvSpPr txBox="1"/>
          <p:nvPr>
            <p:ph type="title"/>
          </p:nvPr>
        </p:nvSpPr>
        <p:spPr>
          <a:xfrm>
            <a:off x="942250" y="13008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Kinda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7" name="Google Shape;357;p45"/>
          <p:cNvSpPr txBox="1"/>
          <p:nvPr>
            <p:ph type="title"/>
          </p:nvPr>
        </p:nvSpPr>
        <p:spPr>
          <a:xfrm>
            <a:off x="332650" y="21390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are the limitations?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63" name="Google Shape;363;p46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CPU History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5" name="Google Shape;365;p46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Does it actually work?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6" name="Google Shape;366;p46"/>
          <p:cNvSpPr txBox="1"/>
          <p:nvPr>
            <p:ph type="title"/>
          </p:nvPr>
        </p:nvSpPr>
        <p:spPr>
          <a:xfrm>
            <a:off x="942250" y="13008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Kinda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7" name="Google Shape;367;p46"/>
          <p:cNvSpPr txBox="1"/>
          <p:nvPr>
            <p:ph type="title"/>
          </p:nvPr>
        </p:nvSpPr>
        <p:spPr>
          <a:xfrm>
            <a:off x="332650" y="21390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are the limitations?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8" name="Google Shape;368;p46"/>
          <p:cNvSpPr txBox="1"/>
          <p:nvPr>
            <p:ph type="title"/>
          </p:nvPr>
        </p:nvSpPr>
        <p:spPr>
          <a:xfrm>
            <a:off x="942250" y="25962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Physics</a:t>
            </a:r>
            <a:endParaRPr b="1" sz="20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74" name="Google Shape;374;p47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7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CPU History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n intel coffee lake core i5-9400 processor is shown on a white background (Fornito da Tenor)" id="376" name="Google Shape;3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512" y="885000"/>
            <a:ext cx="4693274" cy="41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7"/>
          <p:cNvSpPr txBox="1"/>
          <p:nvPr>
            <p:ph type="title"/>
          </p:nvPr>
        </p:nvSpPr>
        <p:spPr>
          <a:xfrm>
            <a:off x="257100" y="204750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More Frequency =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83" name="Google Shape;383;p48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8" title="Clock_CPU_Scalin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975" y="860425"/>
            <a:ext cx="6659950" cy="41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8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CPU History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91" name="Google Shape;391;p49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CPU History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49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Maybe we need to find another way?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399" name="Google Shape;399;p50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0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CPU History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1" name="Google Shape;401;p50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Maybe we need to find another way?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2" name="Google Shape;402;p50"/>
          <p:cNvSpPr txBox="1"/>
          <p:nvPr>
            <p:ph type="title"/>
          </p:nvPr>
        </p:nvSpPr>
        <p:spPr>
          <a:xfrm>
            <a:off x="628650" y="132110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could go parallel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408" name="Google Shape;408;p51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1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Multicore Time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Meme GIF (Fornito da Tenor)" id="410" name="Google Shape;4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875" y="1211738"/>
            <a:ext cx="4743450" cy="35528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411" name="Google Shape;411;p51"/>
          <p:cNvSpPr txBox="1"/>
          <p:nvPr>
            <p:ph type="title"/>
          </p:nvPr>
        </p:nvSpPr>
        <p:spPr>
          <a:xfrm>
            <a:off x="332650" y="1211750"/>
            <a:ext cx="27516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Average Multicore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Experience: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2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52" title="gpu-devotes-more-transistors-to-data-processing.png"/>
          <p:cNvPicPr preferRelativeResize="0"/>
          <p:nvPr/>
        </p:nvPicPr>
        <p:blipFill rotWithShape="1">
          <a:blip r:embed="rId3">
            <a:alphaModFix/>
          </a:blip>
          <a:srcRect b="6916" l="0" r="50797" t="0"/>
          <a:stretch/>
        </p:blipFill>
        <p:spPr>
          <a:xfrm>
            <a:off x="3072325" y="950825"/>
            <a:ext cx="3816200" cy="365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419" name="Google Shape;419;p52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2"/>
          <p:cNvSpPr txBox="1"/>
          <p:nvPr>
            <p:ph type="title"/>
          </p:nvPr>
        </p:nvSpPr>
        <p:spPr>
          <a:xfrm>
            <a:off x="863600" y="27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Multicore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1" name="Google Shape;421;p52"/>
          <p:cNvSpPr txBox="1"/>
          <p:nvPr>
            <p:ph type="title"/>
          </p:nvPr>
        </p:nvSpPr>
        <p:spPr>
          <a:xfrm>
            <a:off x="628650" y="1846750"/>
            <a:ext cx="27516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Multicore CPU Architecture -&gt;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4" name="Google Shape;94;p17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Welcome to the 70’s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Not the 70’s we’re 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interested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in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man and a woman in purple outfits are singing into microphones on a stage . (Fornito da Tenor)"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575" y="815663"/>
            <a:ext cx="3512175" cy="35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3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53" title="gpu-devotes-more-transistors-to-data-processing.png"/>
          <p:cNvPicPr preferRelativeResize="0"/>
          <p:nvPr/>
        </p:nvPicPr>
        <p:blipFill rotWithShape="1">
          <a:blip r:embed="rId3">
            <a:alphaModFix/>
          </a:blip>
          <a:srcRect b="6916" l="0" r="50797" t="0"/>
          <a:stretch/>
        </p:blipFill>
        <p:spPr>
          <a:xfrm>
            <a:off x="3986725" y="950825"/>
            <a:ext cx="3816200" cy="365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429" name="Google Shape;429;p53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3"/>
          <p:cNvSpPr txBox="1"/>
          <p:nvPr>
            <p:ph type="title"/>
          </p:nvPr>
        </p:nvSpPr>
        <p:spPr>
          <a:xfrm>
            <a:off x="863600" y="27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Multicore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1" name="Google Shape;431;p53"/>
          <p:cNvSpPr txBox="1"/>
          <p:nvPr>
            <p:ph type="title"/>
          </p:nvPr>
        </p:nvSpPr>
        <p:spPr>
          <a:xfrm>
            <a:off x="175100" y="1098375"/>
            <a:ext cx="27516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Not enough?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54" title="gpu-devotes-more-transistors-to-data-processing.png"/>
          <p:cNvPicPr preferRelativeResize="0"/>
          <p:nvPr/>
        </p:nvPicPr>
        <p:blipFill rotWithShape="1">
          <a:blip r:embed="rId3">
            <a:alphaModFix/>
          </a:blip>
          <a:srcRect b="6916" l="0" r="50797" t="0"/>
          <a:stretch/>
        </p:blipFill>
        <p:spPr>
          <a:xfrm>
            <a:off x="3986725" y="950825"/>
            <a:ext cx="3816200" cy="365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439" name="Google Shape;439;p54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/>
          <p:nvPr>
            <p:ph type="title"/>
          </p:nvPr>
        </p:nvSpPr>
        <p:spPr>
          <a:xfrm>
            <a:off x="863600" y="27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Multicore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1" name="Google Shape;441;p54"/>
          <p:cNvSpPr txBox="1"/>
          <p:nvPr>
            <p:ph type="title"/>
          </p:nvPr>
        </p:nvSpPr>
        <p:spPr>
          <a:xfrm>
            <a:off x="175100" y="1098375"/>
            <a:ext cx="27516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Not enough?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2" name="Google Shape;442;p54"/>
          <p:cNvSpPr txBox="1"/>
          <p:nvPr>
            <p:ph type="title"/>
          </p:nvPr>
        </p:nvSpPr>
        <p:spPr>
          <a:xfrm>
            <a:off x="556100" y="1479375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need more hardware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55" title="gpu-devotes-more-transistors-to-data-processing.png"/>
          <p:cNvPicPr preferRelativeResize="0"/>
          <p:nvPr/>
        </p:nvPicPr>
        <p:blipFill rotWithShape="1">
          <a:blip r:embed="rId3">
            <a:alphaModFix/>
          </a:blip>
          <a:srcRect b="6916" l="0" r="50797" t="0"/>
          <a:stretch/>
        </p:blipFill>
        <p:spPr>
          <a:xfrm>
            <a:off x="3986725" y="950825"/>
            <a:ext cx="3816200" cy="365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450" name="Google Shape;450;p55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5"/>
          <p:cNvSpPr txBox="1"/>
          <p:nvPr>
            <p:ph type="title"/>
          </p:nvPr>
        </p:nvSpPr>
        <p:spPr>
          <a:xfrm>
            <a:off x="863600" y="27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Multicore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2" name="Google Shape;452;p55"/>
          <p:cNvSpPr txBox="1"/>
          <p:nvPr>
            <p:ph type="title"/>
          </p:nvPr>
        </p:nvSpPr>
        <p:spPr>
          <a:xfrm>
            <a:off x="175100" y="1098375"/>
            <a:ext cx="27516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Not enough?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3" name="Google Shape;453;p55"/>
          <p:cNvSpPr txBox="1"/>
          <p:nvPr>
            <p:ph type="title"/>
          </p:nvPr>
        </p:nvSpPr>
        <p:spPr>
          <a:xfrm>
            <a:off x="556100" y="1479375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need more hardware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4" name="Google Shape;454;p55"/>
          <p:cNvSpPr txBox="1"/>
          <p:nvPr>
            <p:ph type="title"/>
          </p:nvPr>
        </p:nvSpPr>
        <p:spPr>
          <a:xfrm>
            <a:off x="175100" y="1860375"/>
            <a:ext cx="36726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Maybe a dedicated one…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56" title="gpu-devotes-more-transistors-to-data-processing.png"/>
          <p:cNvPicPr preferRelativeResize="0"/>
          <p:nvPr/>
        </p:nvPicPr>
        <p:blipFill rotWithShape="1">
          <a:blip r:embed="rId3">
            <a:alphaModFix/>
          </a:blip>
          <a:srcRect b="6916" l="0" r="50797" t="0"/>
          <a:stretch/>
        </p:blipFill>
        <p:spPr>
          <a:xfrm>
            <a:off x="3986725" y="950825"/>
            <a:ext cx="3816200" cy="365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462" name="Google Shape;462;p56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6"/>
          <p:cNvSpPr txBox="1"/>
          <p:nvPr>
            <p:ph type="title"/>
          </p:nvPr>
        </p:nvSpPr>
        <p:spPr>
          <a:xfrm>
            <a:off x="863600" y="27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Multicore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64" name="Google Shape;464;p56"/>
          <p:cNvSpPr txBox="1"/>
          <p:nvPr>
            <p:ph type="title"/>
          </p:nvPr>
        </p:nvSpPr>
        <p:spPr>
          <a:xfrm>
            <a:off x="175100" y="1098375"/>
            <a:ext cx="27516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Not enough?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65" name="Google Shape;465;p56"/>
          <p:cNvSpPr txBox="1"/>
          <p:nvPr>
            <p:ph type="title"/>
          </p:nvPr>
        </p:nvSpPr>
        <p:spPr>
          <a:xfrm>
            <a:off x="556100" y="1479375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need more hardware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66" name="Google Shape;466;p56"/>
          <p:cNvSpPr txBox="1"/>
          <p:nvPr>
            <p:ph type="title"/>
          </p:nvPr>
        </p:nvSpPr>
        <p:spPr>
          <a:xfrm>
            <a:off x="175100" y="1860375"/>
            <a:ext cx="36726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Maybe a dedicated one…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67" name="Google Shape;467;p56"/>
          <p:cNvSpPr txBox="1"/>
          <p:nvPr>
            <p:ph type="title"/>
          </p:nvPr>
        </p:nvSpPr>
        <p:spPr>
          <a:xfrm>
            <a:off x="556100" y="2317575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WAIT!! WE HAVE GPUS!!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7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57"/>
          <p:cNvSpPr/>
          <p:nvPr/>
        </p:nvSpPr>
        <p:spPr>
          <a:xfrm>
            <a:off x="5931881" y="4481497"/>
            <a:ext cx="651600" cy="27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7"/>
          <p:cNvSpPr/>
          <p:nvPr/>
        </p:nvSpPr>
        <p:spPr>
          <a:xfrm>
            <a:off x="1855146" y="4481497"/>
            <a:ext cx="651600" cy="27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7" title="gpu-devotes-more-transistors-to-data-process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50" y="924675"/>
            <a:ext cx="7755924" cy="3921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477" name="Google Shape;477;p57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7"/>
          <p:cNvSpPr txBox="1"/>
          <p:nvPr>
            <p:ph type="title"/>
          </p:nvPr>
        </p:nvSpPr>
        <p:spPr>
          <a:xfrm>
            <a:off x="247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CPU vs GPU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58" title="gpu-devotes-more-transistors-to-data-processing.png"/>
          <p:cNvPicPr preferRelativeResize="0"/>
          <p:nvPr/>
        </p:nvPicPr>
        <p:blipFill rotWithShape="1">
          <a:blip r:embed="rId3">
            <a:alphaModFix/>
          </a:blip>
          <a:srcRect b="7715" l="51054" r="0" t="0"/>
          <a:stretch/>
        </p:blipFill>
        <p:spPr>
          <a:xfrm>
            <a:off x="4316500" y="924675"/>
            <a:ext cx="3796075" cy="361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486" name="Google Shape;486;p58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8"/>
          <p:cNvSpPr txBox="1"/>
          <p:nvPr>
            <p:ph type="title"/>
          </p:nvPr>
        </p:nvSpPr>
        <p:spPr>
          <a:xfrm>
            <a:off x="627600" y="814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GPU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8" name="Google Shape;488;p58"/>
          <p:cNvSpPr txBox="1"/>
          <p:nvPr>
            <p:ph type="title"/>
          </p:nvPr>
        </p:nvSpPr>
        <p:spPr>
          <a:xfrm>
            <a:off x="238600" y="8670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is this?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9" name="Google Shape;489;p58"/>
          <p:cNvSpPr/>
          <p:nvPr/>
        </p:nvSpPr>
        <p:spPr>
          <a:xfrm>
            <a:off x="2192250" y="1330475"/>
            <a:ext cx="2124300" cy="13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p59" title="gpu-devotes-more-transistors-to-data-processing.png"/>
          <p:cNvPicPr preferRelativeResize="0"/>
          <p:nvPr/>
        </p:nvPicPr>
        <p:blipFill rotWithShape="1">
          <a:blip r:embed="rId3">
            <a:alphaModFix/>
          </a:blip>
          <a:srcRect b="7715" l="51054" r="0" t="0"/>
          <a:stretch/>
        </p:blipFill>
        <p:spPr>
          <a:xfrm>
            <a:off x="4316500" y="924675"/>
            <a:ext cx="3796075" cy="361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497" name="Google Shape;497;p59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9"/>
          <p:cNvSpPr txBox="1"/>
          <p:nvPr>
            <p:ph type="title"/>
          </p:nvPr>
        </p:nvSpPr>
        <p:spPr>
          <a:xfrm>
            <a:off x="627600" y="814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GPU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99" name="Google Shape;499;p59"/>
          <p:cNvSpPr txBox="1"/>
          <p:nvPr>
            <p:ph type="title"/>
          </p:nvPr>
        </p:nvSpPr>
        <p:spPr>
          <a:xfrm>
            <a:off x="238600" y="8670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is this?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0" name="Google Shape;500;p59"/>
          <p:cNvSpPr/>
          <p:nvPr/>
        </p:nvSpPr>
        <p:spPr>
          <a:xfrm>
            <a:off x="2192250" y="1330475"/>
            <a:ext cx="2124300" cy="13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9"/>
          <p:cNvSpPr txBox="1"/>
          <p:nvPr>
            <p:ph type="title"/>
          </p:nvPr>
        </p:nvSpPr>
        <p:spPr>
          <a:xfrm>
            <a:off x="619600" y="12480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Obviously a Warp!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0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60" title="gpu-devotes-more-transistors-to-data-processing.png"/>
          <p:cNvPicPr preferRelativeResize="0"/>
          <p:nvPr/>
        </p:nvPicPr>
        <p:blipFill rotWithShape="1">
          <a:blip r:embed="rId3">
            <a:alphaModFix/>
          </a:blip>
          <a:srcRect b="7715" l="51054" r="0" t="0"/>
          <a:stretch/>
        </p:blipFill>
        <p:spPr>
          <a:xfrm>
            <a:off x="4316500" y="924675"/>
            <a:ext cx="3796075" cy="361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509" name="Google Shape;509;p60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0"/>
          <p:cNvSpPr txBox="1"/>
          <p:nvPr>
            <p:ph type="title"/>
          </p:nvPr>
        </p:nvSpPr>
        <p:spPr>
          <a:xfrm>
            <a:off x="627600" y="814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GPU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1" name="Google Shape;511;p60"/>
          <p:cNvSpPr txBox="1"/>
          <p:nvPr>
            <p:ph type="title"/>
          </p:nvPr>
        </p:nvSpPr>
        <p:spPr>
          <a:xfrm>
            <a:off x="238600" y="8670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is this?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2" name="Google Shape;512;p60"/>
          <p:cNvSpPr/>
          <p:nvPr/>
        </p:nvSpPr>
        <p:spPr>
          <a:xfrm>
            <a:off x="2192250" y="1330475"/>
            <a:ext cx="2124300" cy="13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0"/>
          <p:cNvSpPr txBox="1"/>
          <p:nvPr>
            <p:ph type="title"/>
          </p:nvPr>
        </p:nvSpPr>
        <p:spPr>
          <a:xfrm>
            <a:off x="619600" y="12480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Obviously a Warp!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4" name="Google Shape;514;p60"/>
          <p:cNvSpPr txBox="1"/>
          <p:nvPr>
            <p:ph type="title"/>
          </p:nvPr>
        </p:nvSpPr>
        <p:spPr>
          <a:xfrm>
            <a:off x="270025" y="1797650"/>
            <a:ext cx="31923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Warp is a collection of 32 cuda cores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61" title="gpu-devotes-more-transistors-to-data-processing.png"/>
          <p:cNvPicPr preferRelativeResize="0"/>
          <p:nvPr/>
        </p:nvPicPr>
        <p:blipFill rotWithShape="1">
          <a:blip r:embed="rId3">
            <a:alphaModFix/>
          </a:blip>
          <a:srcRect b="7715" l="51054" r="0" t="0"/>
          <a:stretch/>
        </p:blipFill>
        <p:spPr>
          <a:xfrm>
            <a:off x="4316500" y="924675"/>
            <a:ext cx="3796075" cy="361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522" name="Google Shape;522;p61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1"/>
          <p:cNvSpPr txBox="1"/>
          <p:nvPr>
            <p:ph type="title"/>
          </p:nvPr>
        </p:nvSpPr>
        <p:spPr>
          <a:xfrm>
            <a:off x="627600" y="814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GPU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4" name="Google Shape;524;p61"/>
          <p:cNvSpPr txBox="1"/>
          <p:nvPr>
            <p:ph type="title"/>
          </p:nvPr>
        </p:nvSpPr>
        <p:spPr>
          <a:xfrm>
            <a:off x="238600" y="8670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is this?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5" name="Google Shape;525;p61"/>
          <p:cNvSpPr/>
          <p:nvPr/>
        </p:nvSpPr>
        <p:spPr>
          <a:xfrm>
            <a:off x="2192250" y="1330475"/>
            <a:ext cx="2124300" cy="13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1"/>
          <p:cNvSpPr txBox="1"/>
          <p:nvPr>
            <p:ph type="title"/>
          </p:nvPr>
        </p:nvSpPr>
        <p:spPr>
          <a:xfrm>
            <a:off x="619600" y="12480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Obviously a Warp!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7" name="Google Shape;527;p61"/>
          <p:cNvSpPr txBox="1"/>
          <p:nvPr>
            <p:ph type="title"/>
          </p:nvPr>
        </p:nvSpPr>
        <p:spPr>
          <a:xfrm>
            <a:off x="270025" y="1797650"/>
            <a:ext cx="31923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Warp is a collection of 32 cuda cores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8" name="Google Shape;528;p61"/>
          <p:cNvSpPr txBox="1"/>
          <p:nvPr>
            <p:ph type="title"/>
          </p:nvPr>
        </p:nvSpPr>
        <p:spPr>
          <a:xfrm>
            <a:off x="270025" y="2407250"/>
            <a:ext cx="35172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Every Warp shares the IP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9" name="Google Shape;529;p61"/>
          <p:cNvSpPr txBox="1"/>
          <p:nvPr>
            <p:ph type="title"/>
          </p:nvPr>
        </p:nvSpPr>
        <p:spPr>
          <a:xfrm>
            <a:off x="2109450" y="2910300"/>
            <a:ext cx="22071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(The Instruction Pointer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not the network address)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2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p62" title="gpu-devotes-more-transistors-to-data-processing.png"/>
          <p:cNvPicPr preferRelativeResize="0"/>
          <p:nvPr/>
        </p:nvPicPr>
        <p:blipFill rotWithShape="1">
          <a:blip r:embed="rId3">
            <a:alphaModFix/>
          </a:blip>
          <a:srcRect b="7715" l="51054" r="0" t="0"/>
          <a:stretch/>
        </p:blipFill>
        <p:spPr>
          <a:xfrm>
            <a:off x="4316500" y="924675"/>
            <a:ext cx="3796075" cy="361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537" name="Google Shape;537;p62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2"/>
          <p:cNvSpPr txBox="1"/>
          <p:nvPr>
            <p:ph type="title"/>
          </p:nvPr>
        </p:nvSpPr>
        <p:spPr>
          <a:xfrm>
            <a:off x="627600" y="814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GPU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9" name="Google Shape;539;p62"/>
          <p:cNvSpPr txBox="1"/>
          <p:nvPr>
            <p:ph type="title"/>
          </p:nvPr>
        </p:nvSpPr>
        <p:spPr>
          <a:xfrm>
            <a:off x="238600" y="8670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is this?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0" name="Google Shape;540;p62"/>
          <p:cNvSpPr/>
          <p:nvPr/>
        </p:nvSpPr>
        <p:spPr>
          <a:xfrm>
            <a:off x="2192250" y="1330475"/>
            <a:ext cx="2124300" cy="13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2"/>
          <p:cNvSpPr txBox="1"/>
          <p:nvPr>
            <p:ph type="title"/>
          </p:nvPr>
        </p:nvSpPr>
        <p:spPr>
          <a:xfrm>
            <a:off x="619600" y="12480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Obviously a Warp!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2" name="Google Shape;542;p62"/>
          <p:cNvSpPr txBox="1"/>
          <p:nvPr>
            <p:ph type="title"/>
          </p:nvPr>
        </p:nvSpPr>
        <p:spPr>
          <a:xfrm>
            <a:off x="270025" y="1797650"/>
            <a:ext cx="31923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Warp is a collection of 32 cuda cores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3" name="Google Shape;543;p62"/>
          <p:cNvSpPr txBox="1"/>
          <p:nvPr>
            <p:ph type="title"/>
          </p:nvPr>
        </p:nvSpPr>
        <p:spPr>
          <a:xfrm>
            <a:off x="270025" y="2407250"/>
            <a:ext cx="35172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Every Warp shares the IP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4" name="Google Shape;544;p62"/>
          <p:cNvSpPr txBox="1"/>
          <p:nvPr>
            <p:ph type="title"/>
          </p:nvPr>
        </p:nvSpPr>
        <p:spPr>
          <a:xfrm>
            <a:off x="2109450" y="2910300"/>
            <a:ext cx="22071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(The Instruction Pointer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not the network address)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5" name="Google Shape;545;p62"/>
          <p:cNvSpPr txBox="1"/>
          <p:nvPr>
            <p:ph type="title"/>
          </p:nvPr>
        </p:nvSpPr>
        <p:spPr>
          <a:xfrm>
            <a:off x="238600" y="32292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Is this a problem?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03" name="Google Shape;103;p18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Welcome to the 70’s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Not the 70’s we’re interested in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man and a woman in purple outfits are singing into microphones on a stage . (Fornito da Tenor)"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575" y="815663"/>
            <a:ext cx="3512175" cy="351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ircle with a black line through it (Fornito da Tenor)"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450" y="456100"/>
            <a:ext cx="436245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3"/>
          <p:cNvSpPr/>
          <p:nvPr/>
        </p:nvSpPr>
        <p:spPr>
          <a:xfrm>
            <a:off x="1377850" y="4068275"/>
            <a:ext cx="16374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3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p63" title="gpu-devotes-more-transistors-to-data-processing.png"/>
          <p:cNvPicPr preferRelativeResize="0"/>
          <p:nvPr/>
        </p:nvPicPr>
        <p:blipFill rotWithShape="1">
          <a:blip r:embed="rId3">
            <a:alphaModFix/>
          </a:blip>
          <a:srcRect b="7715" l="51054" r="0" t="0"/>
          <a:stretch/>
        </p:blipFill>
        <p:spPr>
          <a:xfrm>
            <a:off x="4316500" y="924675"/>
            <a:ext cx="3796075" cy="361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imbolo, emblema, logo, Elementi grafici&#10;&#10;Descrizione generata automaticamente" id="553" name="Google Shape;553;p63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3"/>
          <p:cNvSpPr txBox="1"/>
          <p:nvPr>
            <p:ph type="title"/>
          </p:nvPr>
        </p:nvSpPr>
        <p:spPr>
          <a:xfrm>
            <a:off x="627600" y="814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GPU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5" name="Google Shape;555;p63"/>
          <p:cNvSpPr txBox="1"/>
          <p:nvPr>
            <p:ph type="title"/>
          </p:nvPr>
        </p:nvSpPr>
        <p:spPr>
          <a:xfrm>
            <a:off x="238600" y="8670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is this?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6" name="Google Shape;556;p63"/>
          <p:cNvSpPr/>
          <p:nvPr/>
        </p:nvSpPr>
        <p:spPr>
          <a:xfrm>
            <a:off x="2192250" y="1330475"/>
            <a:ext cx="2124300" cy="13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3"/>
          <p:cNvSpPr txBox="1"/>
          <p:nvPr>
            <p:ph type="title"/>
          </p:nvPr>
        </p:nvSpPr>
        <p:spPr>
          <a:xfrm>
            <a:off x="619600" y="12480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Obviously a Warp!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8" name="Google Shape;558;p63"/>
          <p:cNvSpPr txBox="1"/>
          <p:nvPr>
            <p:ph type="title"/>
          </p:nvPr>
        </p:nvSpPr>
        <p:spPr>
          <a:xfrm>
            <a:off x="270025" y="1797650"/>
            <a:ext cx="31923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Warp is a collection of 32 cuda cores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9" name="Google Shape;559;p63"/>
          <p:cNvSpPr txBox="1"/>
          <p:nvPr>
            <p:ph type="title"/>
          </p:nvPr>
        </p:nvSpPr>
        <p:spPr>
          <a:xfrm>
            <a:off x="270025" y="2407250"/>
            <a:ext cx="35172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Every Warp shares the IP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0" name="Google Shape;560;p63"/>
          <p:cNvSpPr txBox="1"/>
          <p:nvPr>
            <p:ph type="title"/>
          </p:nvPr>
        </p:nvSpPr>
        <p:spPr>
          <a:xfrm>
            <a:off x="2109450" y="2910300"/>
            <a:ext cx="22071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(The Instruction Pointer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not the network address)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1" name="Google Shape;561;p63"/>
          <p:cNvSpPr txBox="1"/>
          <p:nvPr>
            <p:ph type="title"/>
          </p:nvPr>
        </p:nvSpPr>
        <p:spPr>
          <a:xfrm>
            <a:off x="238600" y="32292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Is this a problem?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2" name="Google Shape;562;p63"/>
          <p:cNvSpPr txBox="1"/>
          <p:nvPr>
            <p:ph type="title"/>
          </p:nvPr>
        </p:nvSpPr>
        <p:spPr>
          <a:xfrm>
            <a:off x="543400" y="3610250"/>
            <a:ext cx="3548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Yes, it can be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568" name="Google Shape;568;p64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4"/>
          <p:cNvSpPr txBox="1"/>
          <p:nvPr>
            <p:ph type="title"/>
          </p:nvPr>
        </p:nvSpPr>
        <p:spPr>
          <a:xfrm>
            <a:off x="628650" y="814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Enemy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red haired anime character with the words villain arc started below him (Fornito da Tenor)" id="570" name="Google Shape;570;p64"/>
          <p:cNvPicPr preferRelativeResize="0"/>
          <p:nvPr/>
        </p:nvPicPr>
        <p:blipFill rotWithShape="1">
          <a:blip r:embed="rId4">
            <a:alphaModFix/>
          </a:blip>
          <a:srcRect b="19093" l="0" r="0" t="0"/>
          <a:stretch/>
        </p:blipFill>
        <p:spPr>
          <a:xfrm>
            <a:off x="3258925" y="831550"/>
            <a:ext cx="2626150" cy="376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576" name="Google Shape;576;p65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5"/>
          <p:cNvSpPr txBox="1"/>
          <p:nvPr>
            <p:ph type="title"/>
          </p:nvPr>
        </p:nvSpPr>
        <p:spPr>
          <a:xfrm>
            <a:off x="628650" y="814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Enemy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8" name="Google Shape;578;p65"/>
          <p:cNvSpPr txBox="1"/>
          <p:nvPr>
            <p:ph type="title"/>
          </p:nvPr>
        </p:nvSpPr>
        <p:spPr>
          <a:xfrm>
            <a:off x="788375" y="20746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10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IF</a:t>
            </a:r>
            <a:endParaRPr b="1" sz="10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584" name="Google Shape;584;p66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6"/>
          <p:cNvSpPr txBox="1"/>
          <p:nvPr>
            <p:ph type="title"/>
          </p:nvPr>
        </p:nvSpPr>
        <p:spPr>
          <a:xfrm>
            <a:off x="628650" y="814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Divergence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6" name="Google Shape;586;p66"/>
          <p:cNvSpPr txBox="1"/>
          <p:nvPr>
            <p:ph type="title"/>
          </p:nvPr>
        </p:nvSpPr>
        <p:spPr>
          <a:xfrm>
            <a:off x="238600" y="867050"/>
            <a:ext cx="41043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happens if there is a branch in the execution flow?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592" name="Google Shape;592;p67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7"/>
          <p:cNvSpPr txBox="1"/>
          <p:nvPr>
            <p:ph type="title"/>
          </p:nvPr>
        </p:nvSpPr>
        <p:spPr>
          <a:xfrm>
            <a:off x="628650" y="814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Divergence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4" name="Google Shape;594;p67"/>
          <p:cNvSpPr txBox="1"/>
          <p:nvPr>
            <p:ph type="title"/>
          </p:nvPr>
        </p:nvSpPr>
        <p:spPr>
          <a:xfrm>
            <a:off x="238600" y="867050"/>
            <a:ext cx="41043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happens if there is a branch in the execution flow?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5" name="Google Shape;595;p67"/>
          <p:cNvSpPr txBox="1"/>
          <p:nvPr>
            <p:ph type="title"/>
          </p:nvPr>
        </p:nvSpPr>
        <p:spPr>
          <a:xfrm>
            <a:off x="543400" y="1476650"/>
            <a:ext cx="49176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have an event called divergence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01" name="Google Shape;601;p68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8"/>
          <p:cNvSpPr txBox="1"/>
          <p:nvPr>
            <p:ph type="title"/>
          </p:nvPr>
        </p:nvSpPr>
        <p:spPr>
          <a:xfrm>
            <a:off x="628650" y="814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Divergence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3" name="Google Shape;603;p68"/>
          <p:cNvSpPr txBox="1"/>
          <p:nvPr>
            <p:ph type="title"/>
          </p:nvPr>
        </p:nvSpPr>
        <p:spPr>
          <a:xfrm>
            <a:off x="238600" y="867050"/>
            <a:ext cx="41043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happens if there is a branch in the execution flow?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4" name="Google Shape;604;p68"/>
          <p:cNvSpPr txBox="1"/>
          <p:nvPr>
            <p:ph type="title"/>
          </p:nvPr>
        </p:nvSpPr>
        <p:spPr>
          <a:xfrm>
            <a:off x="543400" y="1476650"/>
            <a:ext cx="49176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have an event called divergence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05" name="Google Shape;605;p68" title="divergenc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425" y="2243075"/>
            <a:ext cx="3866625" cy="26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11" name="Google Shape;611;p69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9"/>
          <p:cNvSpPr txBox="1"/>
          <p:nvPr>
            <p:ph type="title"/>
          </p:nvPr>
        </p:nvSpPr>
        <p:spPr>
          <a:xfrm>
            <a:off x="628650" y="814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Divergence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3" name="Google Shape;613;p69"/>
          <p:cNvSpPr txBox="1"/>
          <p:nvPr>
            <p:ph type="title"/>
          </p:nvPr>
        </p:nvSpPr>
        <p:spPr>
          <a:xfrm>
            <a:off x="238600" y="867050"/>
            <a:ext cx="41043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happens if there is a branch in the execution flow?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4" name="Google Shape;614;p69"/>
          <p:cNvSpPr txBox="1"/>
          <p:nvPr>
            <p:ph type="title"/>
          </p:nvPr>
        </p:nvSpPr>
        <p:spPr>
          <a:xfrm>
            <a:off x="543400" y="1476650"/>
            <a:ext cx="49176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have an event called divergence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15" name="Google Shape;615;p69" title="divergenc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425" y="2243075"/>
            <a:ext cx="3866625" cy="26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9"/>
          <p:cNvSpPr txBox="1"/>
          <p:nvPr>
            <p:ph type="title"/>
          </p:nvPr>
        </p:nvSpPr>
        <p:spPr>
          <a:xfrm>
            <a:off x="451875" y="2823875"/>
            <a:ext cx="27654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they are executed 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sequentially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7" name="Google Shape;617;p69"/>
          <p:cNvSpPr/>
          <p:nvPr/>
        </p:nvSpPr>
        <p:spPr>
          <a:xfrm>
            <a:off x="2351725" y="3513150"/>
            <a:ext cx="1616100" cy="1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23" name="Google Shape;623;p70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0"/>
          <p:cNvSpPr txBox="1"/>
          <p:nvPr>
            <p:ph type="title"/>
          </p:nvPr>
        </p:nvSpPr>
        <p:spPr>
          <a:xfrm>
            <a:off x="628650" y="81473"/>
            <a:ext cx="7886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Some clarifications…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5" name="Google Shape;625;p70"/>
          <p:cNvSpPr txBox="1"/>
          <p:nvPr>
            <p:ph type="title"/>
          </p:nvPr>
        </p:nvSpPr>
        <p:spPr>
          <a:xfrm>
            <a:off x="238600" y="867050"/>
            <a:ext cx="81423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 gpus: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31" name="Google Shape;631;p71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1"/>
          <p:cNvSpPr txBox="1"/>
          <p:nvPr>
            <p:ph type="title"/>
          </p:nvPr>
        </p:nvSpPr>
        <p:spPr>
          <a:xfrm>
            <a:off x="628650" y="81473"/>
            <a:ext cx="7886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Some clarifications…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3" name="Google Shape;633;p71"/>
          <p:cNvSpPr txBox="1"/>
          <p:nvPr>
            <p:ph type="title"/>
          </p:nvPr>
        </p:nvSpPr>
        <p:spPr>
          <a:xfrm>
            <a:off x="238600" y="867050"/>
            <a:ext cx="81423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 gpus: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4" name="Google Shape;634;p71"/>
          <p:cNvSpPr txBox="1"/>
          <p:nvPr>
            <p:ph type="title"/>
          </p:nvPr>
        </p:nvSpPr>
        <p:spPr>
          <a:xfrm>
            <a:off x="238600" y="1535975"/>
            <a:ext cx="82767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Threads </a:t>
            </a:r>
            <a:r>
              <a:rPr b="1" lang="it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=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Cores </a:t>
            </a:r>
            <a:r>
              <a:rPr b="1" lang="it" sz="2000">
                <a:solidFill>
                  <a:srgbClr val="6AA84F"/>
                </a:solidFill>
                <a:latin typeface="Comfortaa"/>
                <a:ea typeface="Comfortaa"/>
                <a:cs typeface="Comfortaa"/>
                <a:sym typeface="Comfortaa"/>
              </a:rPr>
              <a:t>(Cuda cores)</a:t>
            </a:r>
            <a:endParaRPr b="1" sz="2000">
              <a:solidFill>
                <a:srgbClr val="6AA84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2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40" name="Google Shape;640;p72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2"/>
          <p:cNvSpPr txBox="1"/>
          <p:nvPr>
            <p:ph type="title"/>
          </p:nvPr>
        </p:nvSpPr>
        <p:spPr>
          <a:xfrm>
            <a:off x="628650" y="81473"/>
            <a:ext cx="7886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Some clarifications…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2" name="Google Shape;642;p72"/>
          <p:cNvSpPr txBox="1"/>
          <p:nvPr>
            <p:ph type="title"/>
          </p:nvPr>
        </p:nvSpPr>
        <p:spPr>
          <a:xfrm>
            <a:off x="238600" y="867050"/>
            <a:ext cx="81423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 gpus: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3" name="Google Shape;643;p72"/>
          <p:cNvSpPr txBox="1"/>
          <p:nvPr>
            <p:ph type="title"/>
          </p:nvPr>
        </p:nvSpPr>
        <p:spPr>
          <a:xfrm>
            <a:off x="238600" y="1535975"/>
            <a:ext cx="82767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Threads </a:t>
            </a:r>
            <a:r>
              <a:rPr b="1" lang="it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=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Cores </a:t>
            </a:r>
            <a:r>
              <a:rPr b="1" lang="it" sz="2000">
                <a:solidFill>
                  <a:srgbClr val="6AA84F"/>
                </a:solidFill>
                <a:latin typeface="Comfortaa"/>
                <a:ea typeface="Comfortaa"/>
                <a:cs typeface="Comfortaa"/>
                <a:sym typeface="Comfortaa"/>
              </a:rPr>
              <a:t>(Cuda cores)</a:t>
            </a:r>
            <a:endParaRPr b="1" sz="2000">
              <a:solidFill>
                <a:srgbClr val="6AA84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4" name="Google Shape;644;p72"/>
          <p:cNvSpPr txBox="1"/>
          <p:nvPr>
            <p:ph type="title"/>
          </p:nvPr>
        </p:nvSpPr>
        <p:spPr>
          <a:xfrm>
            <a:off x="238600" y="2201400"/>
            <a:ext cx="82767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 block </a:t>
            </a:r>
            <a:r>
              <a:rPr b="1" lang="it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=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Streaming Multiprocessor </a:t>
            </a:r>
            <a:endParaRPr b="1" sz="2000">
              <a:solidFill>
                <a:srgbClr val="6AA84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13" name="Google Shape;113;p19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Welcome to the 70’s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Now we talking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File:DisneyQuest arcade machines, Florida.jpg - Wikimedia Commons"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569" y="1158600"/>
            <a:ext cx="3676248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3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50" name="Google Shape;650;p73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3"/>
          <p:cNvSpPr txBox="1"/>
          <p:nvPr>
            <p:ph type="title"/>
          </p:nvPr>
        </p:nvSpPr>
        <p:spPr>
          <a:xfrm>
            <a:off x="628650" y="81473"/>
            <a:ext cx="7886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Some clarifications…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2" name="Google Shape;652;p73"/>
          <p:cNvSpPr txBox="1"/>
          <p:nvPr>
            <p:ph type="title"/>
          </p:nvPr>
        </p:nvSpPr>
        <p:spPr>
          <a:xfrm>
            <a:off x="238600" y="867050"/>
            <a:ext cx="81423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 gpus: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3" name="Google Shape;653;p73"/>
          <p:cNvSpPr txBox="1"/>
          <p:nvPr>
            <p:ph type="title"/>
          </p:nvPr>
        </p:nvSpPr>
        <p:spPr>
          <a:xfrm>
            <a:off x="238600" y="1535975"/>
            <a:ext cx="82767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Threads </a:t>
            </a:r>
            <a:r>
              <a:rPr b="1" lang="it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=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Cores </a:t>
            </a:r>
            <a:r>
              <a:rPr b="1" lang="it" sz="2000">
                <a:solidFill>
                  <a:srgbClr val="6AA84F"/>
                </a:solidFill>
                <a:latin typeface="Comfortaa"/>
                <a:ea typeface="Comfortaa"/>
                <a:cs typeface="Comfortaa"/>
                <a:sym typeface="Comfortaa"/>
              </a:rPr>
              <a:t>(Cuda cores)</a:t>
            </a:r>
            <a:endParaRPr b="1" sz="2000">
              <a:solidFill>
                <a:srgbClr val="6AA84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4" name="Google Shape;654;p73"/>
          <p:cNvSpPr txBox="1"/>
          <p:nvPr>
            <p:ph type="title"/>
          </p:nvPr>
        </p:nvSpPr>
        <p:spPr>
          <a:xfrm>
            <a:off x="238600" y="2201400"/>
            <a:ext cx="82767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 block </a:t>
            </a:r>
            <a:r>
              <a:rPr b="1" lang="it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=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Streaming Multiprocessor </a:t>
            </a:r>
            <a:endParaRPr b="1" sz="2000">
              <a:solidFill>
                <a:srgbClr val="6AA84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5" name="Google Shape;655;p73"/>
          <p:cNvSpPr txBox="1"/>
          <p:nvPr>
            <p:ph type="title"/>
          </p:nvPr>
        </p:nvSpPr>
        <p:spPr>
          <a:xfrm>
            <a:off x="238600" y="2942100"/>
            <a:ext cx="82767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Kernel Grid </a:t>
            </a:r>
            <a:r>
              <a:rPr b="1" lang="it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=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The GPU </a:t>
            </a:r>
            <a:endParaRPr b="1" sz="2000">
              <a:solidFill>
                <a:srgbClr val="6AA84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61" name="Google Shape;661;p74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4"/>
          <p:cNvSpPr txBox="1"/>
          <p:nvPr>
            <p:ph type="title"/>
          </p:nvPr>
        </p:nvSpPr>
        <p:spPr>
          <a:xfrm>
            <a:off x="628650" y="81473"/>
            <a:ext cx="7886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Little drawing on this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63" name="Google Shape;66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01" y="756475"/>
            <a:ext cx="7955496" cy="31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69" name="Google Shape;669;p75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5"/>
          <p:cNvSpPr txBox="1"/>
          <p:nvPr>
            <p:ph type="title"/>
          </p:nvPr>
        </p:nvSpPr>
        <p:spPr>
          <a:xfrm>
            <a:off x="628650" y="814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Scheduling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1" name="Google Shape;671;p75"/>
          <p:cNvSpPr txBox="1"/>
          <p:nvPr>
            <p:ph type="title"/>
          </p:nvPr>
        </p:nvSpPr>
        <p:spPr>
          <a:xfrm>
            <a:off x="238600" y="867050"/>
            <a:ext cx="42339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Now that we know this…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How we actually run threads?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77" name="Google Shape;677;p76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6"/>
          <p:cNvSpPr txBox="1"/>
          <p:nvPr>
            <p:ph type="title"/>
          </p:nvPr>
        </p:nvSpPr>
        <p:spPr>
          <a:xfrm>
            <a:off x="628650" y="814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Scheduling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9" name="Google Shape;679;p76"/>
          <p:cNvSpPr txBox="1"/>
          <p:nvPr>
            <p:ph type="title"/>
          </p:nvPr>
        </p:nvSpPr>
        <p:spPr>
          <a:xfrm>
            <a:off x="238600" y="867050"/>
            <a:ext cx="42339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Now that we know this…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How we actually run threads?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0" name="Google Shape;680;p76"/>
          <p:cNvSpPr txBox="1"/>
          <p:nvPr>
            <p:ph type="title"/>
          </p:nvPr>
        </p:nvSpPr>
        <p:spPr>
          <a:xfrm>
            <a:off x="434275" y="1545625"/>
            <a:ext cx="42339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can use…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86" name="Google Shape;686;p77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7"/>
          <p:cNvSpPr txBox="1"/>
          <p:nvPr>
            <p:ph type="title"/>
          </p:nvPr>
        </p:nvSpPr>
        <p:spPr>
          <a:xfrm>
            <a:off x="2707500" y="118675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Grid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8" name="Google Shape;688;p77" title="block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699" y="953700"/>
            <a:ext cx="5107701" cy="39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694" name="Google Shape;694;p78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8"/>
          <p:cNvSpPr txBox="1"/>
          <p:nvPr>
            <p:ph type="title"/>
          </p:nvPr>
        </p:nvSpPr>
        <p:spPr>
          <a:xfrm>
            <a:off x="2707500" y="118675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Grid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96" name="Google Shape;696;p78" title="block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699" y="953700"/>
            <a:ext cx="5107701" cy="39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8"/>
          <p:cNvSpPr txBox="1"/>
          <p:nvPr>
            <p:ph type="title"/>
          </p:nvPr>
        </p:nvSpPr>
        <p:spPr>
          <a:xfrm>
            <a:off x="238600" y="867050"/>
            <a:ext cx="29139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grid is a 3D space composed by blocks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703" name="Google Shape;703;p79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9"/>
          <p:cNvSpPr txBox="1"/>
          <p:nvPr>
            <p:ph type="title"/>
          </p:nvPr>
        </p:nvSpPr>
        <p:spPr>
          <a:xfrm>
            <a:off x="2707500" y="118675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Grid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05" name="Google Shape;705;p79" title="block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699" y="953700"/>
            <a:ext cx="5107701" cy="39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79"/>
          <p:cNvSpPr txBox="1"/>
          <p:nvPr>
            <p:ph type="title"/>
          </p:nvPr>
        </p:nvSpPr>
        <p:spPr>
          <a:xfrm>
            <a:off x="238600" y="867050"/>
            <a:ext cx="29139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grid is a 3D space composed by blocks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7" name="Google Shape;707;p79"/>
          <p:cNvSpPr txBox="1"/>
          <p:nvPr>
            <p:ph type="title"/>
          </p:nvPr>
        </p:nvSpPr>
        <p:spPr>
          <a:xfrm>
            <a:off x="238600" y="1857650"/>
            <a:ext cx="29139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block is a 3D space made out of threads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713" name="Google Shape;713;p80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0"/>
          <p:cNvSpPr txBox="1"/>
          <p:nvPr>
            <p:ph type="title"/>
          </p:nvPr>
        </p:nvSpPr>
        <p:spPr>
          <a:xfrm>
            <a:off x="2707500" y="118675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Grid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15" name="Google Shape;715;p80" title="block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699" y="953700"/>
            <a:ext cx="5107701" cy="39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0"/>
          <p:cNvSpPr txBox="1"/>
          <p:nvPr>
            <p:ph type="title"/>
          </p:nvPr>
        </p:nvSpPr>
        <p:spPr>
          <a:xfrm>
            <a:off x="238600" y="867050"/>
            <a:ext cx="29139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grid is a 3D space composed by blocks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7" name="Google Shape;717;p80"/>
          <p:cNvSpPr txBox="1"/>
          <p:nvPr>
            <p:ph type="title"/>
          </p:nvPr>
        </p:nvSpPr>
        <p:spPr>
          <a:xfrm>
            <a:off x="238600" y="1857650"/>
            <a:ext cx="29139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block is a 3D space made out of threads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8" name="Google Shape;718;p80"/>
          <p:cNvSpPr txBox="1"/>
          <p:nvPr>
            <p:ph type="title"/>
          </p:nvPr>
        </p:nvSpPr>
        <p:spPr>
          <a:xfrm>
            <a:off x="238600" y="2924450"/>
            <a:ext cx="28416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From an hardware POV, a block is made out of warps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724" name="Google Shape;724;p81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1"/>
          <p:cNvSpPr txBox="1"/>
          <p:nvPr>
            <p:ph type="title"/>
          </p:nvPr>
        </p:nvSpPr>
        <p:spPr>
          <a:xfrm>
            <a:off x="2707500" y="118675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6" name="Google Shape;726;p81"/>
          <p:cNvSpPr txBox="1"/>
          <p:nvPr>
            <p:ph type="title"/>
          </p:nvPr>
        </p:nvSpPr>
        <p:spPr>
          <a:xfrm>
            <a:off x="238600" y="867050"/>
            <a:ext cx="31737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Ok… Now we can run programs, but where do we store the data?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2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732" name="Google Shape;732;p82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2" title="Schematization-of-CUDA-architecture-Schematic-representation-of-CUDA-threads-and-memory.png"/>
          <p:cNvPicPr preferRelativeResize="0"/>
          <p:nvPr/>
        </p:nvPicPr>
        <p:blipFill rotWithShape="1">
          <a:blip r:embed="rId4">
            <a:alphaModFix/>
          </a:blip>
          <a:srcRect b="0" l="48752" r="0" t="0"/>
          <a:stretch/>
        </p:blipFill>
        <p:spPr>
          <a:xfrm>
            <a:off x="3944175" y="38100"/>
            <a:ext cx="4149150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2"/>
          <p:cNvSpPr txBox="1"/>
          <p:nvPr>
            <p:ph type="title"/>
          </p:nvPr>
        </p:nvSpPr>
        <p:spPr>
          <a:xfrm>
            <a:off x="141075" y="72100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5" name="Google Shape;735;p82"/>
          <p:cNvSpPr txBox="1"/>
          <p:nvPr>
            <p:ph type="title"/>
          </p:nvPr>
        </p:nvSpPr>
        <p:spPr>
          <a:xfrm>
            <a:off x="238600" y="867050"/>
            <a:ext cx="31737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Ok… Now we can run programs, but where do we store the data?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22" name="Google Shape;122;p20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 a nutshell? Gaming.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You may have heard that gaming is what drove the industry forward to create more 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powerful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dedicated hardware 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741" name="Google Shape;741;p83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3" title="Schematization-of-CUDA-architecture-Schematic-representation-of-CUDA-threads-and-memory.png"/>
          <p:cNvPicPr preferRelativeResize="0"/>
          <p:nvPr/>
        </p:nvPicPr>
        <p:blipFill rotWithShape="1">
          <a:blip r:embed="rId4">
            <a:alphaModFix/>
          </a:blip>
          <a:srcRect b="0" l="48752" r="0" t="0"/>
          <a:stretch/>
        </p:blipFill>
        <p:spPr>
          <a:xfrm>
            <a:off x="3944175" y="38100"/>
            <a:ext cx="4149150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3"/>
          <p:cNvSpPr txBox="1"/>
          <p:nvPr>
            <p:ph type="title"/>
          </p:nvPr>
        </p:nvSpPr>
        <p:spPr>
          <a:xfrm>
            <a:off x="141075" y="72100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4" name="Google Shape;744;p83"/>
          <p:cNvSpPr txBox="1"/>
          <p:nvPr>
            <p:ph type="title"/>
          </p:nvPr>
        </p:nvSpPr>
        <p:spPr>
          <a:xfrm>
            <a:off x="238600" y="1655550"/>
            <a:ext cx="3173700" cy="25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Texture memory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 memory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Global memory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Shared memory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Local memory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Cache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Registers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5" name="Google Shape;745;p83"/>
          <p:cNvSpPr txBox="1"/>
          <p:nvPr>
            <p:ph type="title"/>
          </p:nvPr>
        </p:nvSpPr>
        <p:spPr>
          <a:xfrm>
            <a:off x="238600" y="867050"/>
            <a:ext cx="31737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have a lot of memory types here: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751" name="Google Shape;751;p84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4"/>
          <p:cNvSpPr txBox="1"/>
          <p:nvPr>
            <p:ph type="title"/>
          </p:nvPr>
        </p:nvSpPr>
        <p:spPr>
          <a:xfrm>
            <a:off x="2708550" y="72100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3" name="Google Shape;753;p84"/>
          <p:cNvSpPr txBox="1"/>
          <p:nvPr>
            <p:ph type="title"/>
          </p:nvPr>
        </p:nvSpPr>
        <p:spPr>
          <a:xfrm>
            <a:off x="136175" y="807950"/>
            <a:ext cx="31455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Texture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global memory, and it’s used to store textures (it’s also optimized for them)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759" name="Google Shape;759;p85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5"/>
          <p:cNvSpPr txBox="1"/>
          <p:nvPr>
            <p:ph type="title"/>
          </p:nvPr>
        </p:nvSpPr>
        <p:spPr>
          <a:xfrm>
            <a:off x="2708550" y="72100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1" name="Google Shape;761;p85"/>
          <p:cNvSpPr txBox="1"/>
          <p:nvPr>
            <p:ph type="title"/>
          </p:nvPr>
        </p:nvSpPr>
        <p:spPr>
          <a:xfrm>
            <a:off x="136175" y="807950"/>
            <a:ext cx="31455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Texture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global memory, and it’s used to store textures (it’s also optimized for them)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2" name="Google Shape;762;p85"/>
          <p:cNvSpPr txBox="1"/>
          <p:nvPr>
            <p:ph type="title"/>
          </p:nvPr>
        </p:nvSpPr>
        <p:spPr>
          <a:xfrm>
            <a:off x="3159400" y="807950"/>
            <a:ext cx="30228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read-only global memory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768" name="Google Shape;768;p86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6"/>
          <p:cNvSpPr txBox="1"/>
          <p:nvPr>
            <p:ph type="title"/>
          </p:nvPr>
        </p:nvSpPr>
        <p:spPr>
          <a:xfrm>
            <a:off x="2708550" y="72100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0" name="Google Shape;770;p86"/>
          <p:cNvSpPr txBox="1"/>
          <p:nvPr>
            <p:ph type="title"/>
          </p:nvPr>
        </p:nvSpPr>
        <p:spPr>
          <a:xfrm>
            <a:off x="136175" y="807950"/>
            <a:ext cx="31455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Texture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global memory, and it’s used to store textures (it’s also optimized for them)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1" name="Google Shape;771;p86"/>
          <p:cNvSpPr txBox="1"/>
          <p:nvPr>
            <p:ph type="title"/>
          </p:nvPr>
        </p:nvSpPr>
        <p:spPr>
          <a:xfrm>
            <a:off x="3159400" y="807950"/>
            <a:ext cx="30228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read-only global memory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2" name="Google Shape;772;p86"/>
          <p:cNvSpPr txBox="1"/>
          <p:nvPr>
            <p:ph type="title"/>
          </p:nvPr>
        </p:nvSpPr>
        <p:spPr>
          <a:xfrm>
            <a:off x="6258400" y="807950"/>
            <a:ext cx="30228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Global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global memory similar to our standard heap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778" name="Google Shape;778;p87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87"/>
          <p:cNvSpPr txBox="1"/>
          <p:nvPr>
            <p:ph type="title"/>
          </p:nvPr>
        </p:nvSpPr>
        <p:spPr>
          <a:xfrm>
            <a:off x="2708550" y="72100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0" name="Google Shape;780;p87"/>
          <p:cNvSpPr txBox="1"/>
          <p:nvPr>
            <p:ph type="title"/>
          </p:nvPr>
        </p:nvSpPr>
        <p:spPr>
          <a:xfrm>
            <a:off x="136175" y="807950"/>
            <a:ext cx="31455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Texture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global memory, and it’s used to store textures (it’s also optimized for them)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1" name="Google Shape;781;p87"/>
          <p:cNvSpPr txBox="1"/>
          <p:nvPr>
            <p:ph type="title"/>
          </p:nvPr>
        </p:nvSpPr>
        <p:spPr>
          <a:xfrm>
            <a:off x="3159400" y="807950"/>
            <a:ext cx="30228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read-only global memory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2" name="Google Shape;782;p87"/>
          <p:cNvSpPr txBox="1"/>
          <p:nvPr>
            <p:ph type="title"/>
          </p:nvPr>
        </p:nvSpPr>
        <p:spPr>
          <a:xfrm>
            <a:off x="6258400" y="807950"/>
            <a:ext cx="30228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Global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global memory similar to our standard heap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3" name="Google Shape;783;p87"/>
          <p:cNvSpPr txBox="1"/>
          <p:nvPr>
            <p:ph type="title"/>
          </p:nvPr>
        </p:nvSpPr>
        <p:spPr>
          <a:xfrm>
            <a:off x="1005475" y="2758425"/>
            <a:ext cx="31455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Shared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memory shared between threads inside a block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789" name="Google Shape;789;p88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88"/>
          <p:cNvSpPr txBox="1"/>
          <p:nvPr>
            <p:ph type="title"/>
          </p:nvPr>
        </p:nvSpPr>
        <p:spPr>
          <a:xfrm>
            <a:off x="2708550" y="72100"/>
            <a:ext cx="372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1" name="Google Shape;791;p88"/>
          <p:cNvSpPr txBox="1"/>
          <p:nvPr>
            <p:ph type="title"/>
          </p:nvPr>
        </p:nvSpPr>
        <p:spPr>
          <a:xfrm>
            <a:off x="136175" y="807950"/>
            <a:ext cx="31455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Texture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global memory, and it’s used to store textures (it’s also optimized for them)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2" name="Google Shape;792;p88"/>
          <p:cNvSpPr txBox="1"/>
          <p:nvPr>
            <p:ph type="title"/>
          </p:nvPr>
        </p:nvSpPr>
        <p:spPr>
          <a:xfrm>
            <a:off x="3159400" y="807950"/>
            <a:ext cx="30228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read-only global memory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3" name="Google Shape;793;p88"/>
          <p:cNvSpPr txBox="1"/>
          <p:nvPr>
            <p:ph type="title"/>
          </p:nvPr>
        </p:nvSpPr>
        <p:spPr>
          <a:xfrm>
            <a:off x="6258400" y="807950"/>
            <a:ext cx="30228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Global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global memory similar to our standard heap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4" name="Google Shape;794;p88"/>
          <p:cNvSpPr txBox="1"/>
          <p:nvPr>
            <p:ph type="title"/>
          </p:nvPr>
        </p:nvSpPr>
        <p:spPr>
          <a:xfrm>
            <a:off x="1005475" y="2758425"/>
            <a:ext cx="31455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Shared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memory shared between threads inside a block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5" name="Google Shape;795;p88"/>
          <p:cNvSpPr txBox="1"/>
          <p:nvPr>
            <p:ph type="title"/>
          </p:nvPr>
        </p:nvSpPr>
        <p:spPr>
          <a:xfrm>
            <a:off x="4150975" y="2758425"/>
            <a:ext cx="31455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Local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a thread local memory used like the traditional stack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01" name="Google Shape;801;p89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9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Texture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3" name="Google Shape;803;p89"/>
          <p:cNvSpPr txBox="1"/>
          <p:nvPr>
            <p:ph type="title"/>
          </p:nvPr>
        </p:nvSpPr>
        <p:spPr>
          <a:xfrm>
            <a:off x="296850" y="683850"/>
            <a:ext cx="85503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does it mean that this memory is </a:t>
            </a:r>
            <a:r>
              <a:rPr b="1" lang="it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“optimized for textures”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09" name="Google Shape;809;p90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90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Texture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1" name="Google Shape;811;p90"/>
          <p:cNvSpPr txBox="1"/>
          <p:nvPr>
            <p:ph type="title"/>
          </p:nvPr>
        </p:nvSpPr>
        <p:spPr>
          <a:xfrm>
            <a:off x="296850" y="683850"/>
            <a:ext cx="85503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does it mean that this memory is </a:t>
            </a:r>
            <a:r>
              <a:rPr b="1" lang="it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“optimized for textures”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2" name="Google Shape;812;p90"/>
          <p:cNvSpPr txBox="1"/>
          <p:nvPr>
            <p:ph type="title"/>
          </p:nvPr>
        </p:nvSpPr>
        <p:spPr>
          <a:xfrm>
            <a:off x="296850" y="1535850"/>
            <a:ext cx="85503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First, some debunking, texture memory as “dedicated memory for textures” </a:t>
            </a:r>
            <a:r>
              <a:rPr b="1" lang="it" sz="2000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does not exist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18" name="Google Shape;818;p91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91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Texture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0" name="Google Shape;820;p91"/>
          <p:cNvSpPr txBox="1"/>
          <p:nvPr>
            <p:ph type="title"/>
          </p:nvPr>
        </p:nvSpPr>
        <p:spPr>
          <a:xfrm>
            <a:off x="296850" y="683850"/>
            <a:ext cx="85503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does it mean that this memory is </a:t>
            </a:r>
            <a:r>
              <a:rPr b="1" lang="it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“optimized for textures”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1" name="Google Shape;821;p91"/>
          <p:cNvSpPr txBox="1"/>
          <p:nvPr>
            <p:ph type="title"/>
          </p:nvPr>
        </p:nvSpPr>
        <p:spPr>
          <a:xfrm>
            <a:off x="296850" y="1535850"/>
            <a:ext cx="85503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First, some debunking, texture memory as “dedicated memory for textures” </a:t>
            </a:r>
            <a:r>
              <a:rPr b="1" lang="it" sz="2000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does not exist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2" name="Google Shape;822;p91"/>
          <p:cNvSpPr txBox="1"/>
          <p:nvPr>
            <p:ph type="title"/>
          </p:nvPr>
        </p:nvSpPr>
        <p:spPr>
          <a:xfrm>
            <a:off x="296850" y="2663100"/>
            <a:ext cx="85503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refer to texture memory as </a:t>
            </a:r>
            <a:r>
              <a:rPr b="1" lang="it" sz="20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global memory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for which there’s a dedicated cache that uses a </a:t>
            </a:r>
            <a:r>
              <a:rPr b="1" lang="it" sz="2000">
                <a:solidFill>
                  <a:srgbClr val="C27BA0"/>
                </a:solidFill>
                <a:latin typeface="Comfortaa"/>
                <a:ea typeface="Comfortaa"/>
                <a:cs typeface="Comfortaa"/>
                <a:sym typeface="Comfortaa"/>
              </a:rPr>
              <a:t>spatial locality policy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which in case of texture workloads (not only), </a:t>
            </a:r>
            <a:r>
              <a:rPr b="1" lang="it" sz="20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can really speed up reads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2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28" name="Google Shape;828;p92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92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Texture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0" name="Google Shape;830;p92"/>
          <p:cNvSpPr txBox="1"/>
          <p:nvPr>
            <p:ph type="title"/>
          </p:nvPr>
        </p:nvSpPr>
        <p:spPr>
          <a:xfrm>
            <a:off x="296850" y="683850"/>
            <a:ext cx="85503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does it mean that this memory is </a:t>
            </a:r>
            <a:r>
              <a:rPr b="1" lang="it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“optimized for textures”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1" name="Google Shape;831;p92"/>
          <p:cNvSpPr txBox="1"/>
          <p:nvPr>
            <p:ph type="title"/>
          </p:nvPr>
        </p:nvSpPr>
        <p:spPr>
          <a:xfrm>
            <a:off x="296850" y="1535850"/>
            <a:ext cx="85503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First, some debunking, texture memory as “dedicated memory for textures” </a:t>
            </a:r>
            <a:r>
              <a:rPr b="1" lang="it" sz="2000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does not exist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2" name="Google Shape;832;p92"/>
          <p:cNvSpPr txBox="1"/>
          <p:nvPr>
            <p:ph type="title"/>
          </p:nvPr>
        </p:nvSpPr>
        <p:spPr>
          <a:xfrm>
            <a:off x="296850" y="2641288"/>
            <a:ext cx="85503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refer to texture memory as </a:t>
            </a:r>
            <a:r>
              <a:rPr b="1" lang="it" sz="20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global memory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for which there’s a dedicated cache that uses a </a:t>
            </a:r>
            <a:r>
              <a:rPr b="1" lang="it" sz="2000">
                <a:solidFill>
                  <a:srgbClr val="C27BA0"/>
                </a:solidFill>
                <a:latin typeface="Comfortaa"/>
                <a:ea typeface="Comfortaa"/>
                <a:cs typeface="Comfortaa"/>
                <a:sym typeface="Comfortaa"/>
              </a:rPr>
              <a:t>spatial locality policy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which in case of texture workloads (not only), </a:t>
            </a:r>
            <a:r>
              <a:rPr b="1" lang="it" sz="20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can really speed up reads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3" name="Google Shape;833;p92"/>
          <p:cNvSpPr txBox="1"/>
          <p:nvPr>
            <p:ph type="title"/>
          </p:nvPr>
        </p:nvSpPr>
        <p:spPr>
          <a:xfrm>
            <a:off x="296850" y="3746725"/>
            <a:ext cx="75048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Such cache is </a:t>
            </a:r>
            <a:r>
              <a:rPr b="1" lang="it" sz="20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READ ONLY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so </a:t>
            </a:r>
            <a:r>
              <a:rPr b="1" lang="it" sz="2000">
                <a:solidFill>
                  <a:srgbClr val="85200C"/>
                </a:solidFill>
                <a:latin typeface="Comfortaa"/>
                <a:ea typeface="Comfortaa"/>
                <a:cs typeface="Comfortaa"/>
                <a:sym typeface="Comfortaa"/>
              </a:rPr>
              <a:t>not every application will benefit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also has some hardware 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enhancements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to deal with on-fly decompression etc…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30" name="Google Shape;130;p21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 a nutshell? Gaming.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You may have heard that gaming is what drove the industry forward to create more powerful dedicated hardware 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332650" y="2319775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this is precisely right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3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39" name="Google Shape;839;p93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93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</a:t>
            </a: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1" name="Google Shape;841;p93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 memory follows the same fate, in a sense that it </a:t>
            </a:r>
            <a:b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it" sz="20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rPr>
              <a:t>does not really exist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and is part of global memory…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47" name="Google Shape;847;p94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4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9" name="Google Shape;849;p94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 memory follows the same fate, in a sense that it </a:t>
            </a:r>
            <a:b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it" sz="20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rPr>
              <a:t>does not really exist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and is part of global memory…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0" name="Google Shape;850;p94"/>
          <p:cNvSpPr txBox="1"/>
          <p:nvPr>
            <p:ph type="title"/>
          </p:nvPr>
        </p:nvSpPr>
        <p:spPr>
          <a:xfrm>
            <a:off x="355050" y="1534700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but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56" name="Google Shape;856;p95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5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8" name="Google Shape;858;p95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 memory follows the same fate, in a sense that it </a:t>
            </a:r>
            <a:b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it" sz="20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rPr>
              <a:t>does not really exist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and is part of global memory…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9" name="Google Shape;859;p95"/>
          <p:cNvSpPr txBox="1"/>
          <p:nvPr>
            <p:ph type="title"/>
          </p:nvPr>
        </p:nvSpPr>
        <p:spPr>
          <a:xfrm>
            <a:off x="355050" y="1534700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but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0" name="Google Shape;860;p95"/>
          <p:cNvSpPr txBox="1"/>
          <p:nvPr>
            <p:ph type="title"/>
          </p:nvPr>
        </p:nvSpPr>
        <p:spPr>
          <a:xfrm>
            <a:off x="405600" y="2503100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 is cached in </a:t>
            </a:r>
            <a:r>
              <a:rPr b="1" lang="it" sz="20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special 64K read only block</a:t>
            </a:r>
            <a:endParaRPr b="1" sz="2000">
              <a:solidFill>
                <a:srgbClr val="93C47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66" name="Google Shape;866;p96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6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8" name="Google Shape;868;p96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Constant memory follows the same fate, in a sense that it </a:t>
            </a:r>
            <a:b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it" sz="20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rPr>
              <a:t>does not really exist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and is part of global memory…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9" name="Google Shape;869;p96"/>
          <p:cNvSpPr txBox="1"/>
          <p:nvPr>
            <p:ph type="title"/>
          </p:nvPr>
        </p:nvSpPr>
        <p:spPr>
          <a:xfrm>
            <a:off x="355050" y="1534700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but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0" name="Google Shape;870;p96"/>
          <p:cNvSpPr txBox="1"/>
          <p:nvPr>
            <p:ph type="title"/>
          </p:nvPr>
        </p:nvSpPr>
        <p:spPr>
          <a:xfrm>
            <a:off x="405600" y="2503100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 is cached in </a:t>
            </a:r>
            <a:r>
              <a:rPr b="1" lang="it" sz="20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special 64K read only block</a:t>
            </a:r>
            <a:endParaRPr b="1" sz="2000">
              <a:solidFill>
                <a:srgbClr val="93C47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1" name="Google Shape;871;p96"/>
          <p:cNvSpPr txBox="1"/>
          <p:nvPr>
            <p:ph type="title"/>
          </p:nvPr>
        </p:nvSpPr>
        <p:spPr>
          <a:xfrm>
            <a:off x="405600" y="3572175"/>
            <a:ext cx="78081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 supports </a:t>
            </a:r>
            <a:r>
              <a:rPr b="1" lang="it" sz="20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broadcasting of a single value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within all the elements of a warp, </a:t>
            </a:r>
            <a:r>
              <a:rPr b="1" lang="it" sz="2000">
                <a:solidFill>
                  <a:srgbClr val="FFD966"/>
                </a:solidFill>
                <a:latin typeface="Comfortaa"/>
                <a:ea typeface="Comfortaa"/>
                <a:cs typeface="Comfortaa"/>
                <a:sym typeface="Comfortaa"/>
              </a:rPr>
              <a:t>providing near-register-speed 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access when all threads access the same element at the same time</a:t>
            </a:r>
            <a:endParaRPr b="1" sz="2000">
              <a:solidFill>
                <a:srgbClr val="93C47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77" name="Google Shape;877;p97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7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Global</a:t>
            </a: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9" name="Google Shape;879;p97"/>
          <p:cNvSpPr txBox="1"/>
          <p:nvPr>
            <p:ph type="title"/>
          </p:nvPr>
        </p:nvSpPr>
        <p:spPr>
          <a:xfrm>
            <a:off x="666900" y="760800"/>
            <a:ext cx="78081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VRAM.</a:t>
            </a:r>
            <a:endParaRPr b="1" sz="2000">
              <a:solidFill>
                <a:srgbClr val="93C47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File:RTX5090⁄DLSS4深度评测：全靠科技与狠活！ (2160p 60fps VP9 ..." id="880" name="Google Shape;88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600" y="1360450"/>
            <a:ext cx="5677798" cy="319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86" name="Google Shape;886;p98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8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Shared</a:t>
            </a: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8" name="Google Shape;888;p98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Blazingly fast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on-chip memory.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894" name="Google Shape;894;p99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99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Shared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6" name="Google Shape;896;p99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Blazingly fast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on-chip memory.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7" name="Google Shape;897;p99"/>
          <p:cNvSpPr txBox="1"/>
          <p:nvPr>
            <p:ph type="title"/>
          </p:nvPr>
        </p:nvSpPr>
        <p:spPr>
          <a:xfrm>
            <a:off x="355050" y="16741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According to NVIDIA, memory latency can get </a:t>
            </a:r>
            <a:r>
              <a:rPr b="1" lang="it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down to 100x smaller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it" sz="2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*compared to uncached Global memory </a:t>
            </a:r>
            <a:endParaRPr b="1" sz="2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03" name="Google Shape;903;p100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00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Shared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05" name="Google Shape;905;p100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Blazingly fast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on-chip memory.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06" name="Google Shape;906;p100"/>
          <p:cNvSpPr txBox="1"/>
          <p:nvPr>
            <p:ph type="title"/>
          </p:nvPr>
        </p:nvSpPr>
        <p:spPr>
          <a:xfrm>
            <a:off x="355050" y="16741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According to NVIDIA, memory latency can get </a:t>
            </a:r>
            <a:r>
              <a:rPr b="1" lang="it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down to 100x smaller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it" sz="2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*compared to uncached Global memory </a:t>
            </a:r>
            <a:endParaRPr b="1" sz="2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07" name="Google Shape;907;p100"/>
          <p:cNvSpPr txBox="1"/>
          <p:nvPr>
            <p:ph type="title"/>
          </p:nvPr>
        </p:nvSpPr>
        <p:spPr>
          <a:xfrm>
            <a:off x="355050" y="300507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Threads within a thread block can access shared memory loaded in from other threads, giving the user the </a:t>
            </a:r>
            <a:r>
              <a:rPr b="1" lang="it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ability to create and manage caches</a:t>
            </a:r>
            <a:endParaRPr b="1" sz="200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13" name="Google Shape;913;p101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01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Local</a:t>
            </a: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5" name="Google Shape;915;p101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Threads can have their own local memory, </a:t>
            </a:r>
            <a:r>
              <a:rPr b="1" lang="it" sz="20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rPr>
              <a:t>isolated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from other threads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2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21" name="Google Shape;921;p102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2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Local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3" name="Google Shape;923;p102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Threads can have their own local memory, </a:t>
            </a:r>
            <a:r>
              <a:rPr b="1" lang="it" sz="20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rPr>
              <a:t>isolated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from other threads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4" name="Google Shape;924;p102"/>
          <p:cNvSpPr txBox="1"/>
          <p:nvPr>
            <p:ph type="title"/>
          </p:nvPr>
        </p:nvSpPr>
        <p:spPr>
          <a:xfrm>
            <a:off x="355050" y="1818450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Such memory </a:t>
            </a:r>
            <a:r>
              <a:rPr b="1" lang="it" sz="20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rPr>
              <a:t>isn’t particularly fast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… </a:t>
            </a:r>
            <a:b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similar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speeds to the global memory)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39" name="Google Shape;139;p22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628650" y="66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pre-GPU era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332650" y="843650"/>
            <a:ext cx="8629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Early gpus were nothing more than super-specialized custom hardware to draw pixels on screen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black and white image of an invader from space invaders . (Fornito da Tenor)"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30175"/>
            <a:ext cx="1213325" cy="12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3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30" name="Google Shape;930;p103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03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2" name="Google Shape;932;p103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Are we done with memories?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38" name="Google Shape;938;p104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04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40" name="Google Shape;940;p104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Are we done with memories?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41" name="Google Shape;941;p104"/>
          <p:cNvSpPr txBox="1"/>
          <p:nvPr>
            <p:ph type="title"/>
          </p:nvPr>
        </p:nvSpPr>
        <p:spPr>
          <a:xfrm>
            <a:off x="659850" y="1086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Well…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47" name="Google Shape;947;p105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5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Zero-Copy </a:t>
            </a: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49" name="Google Shape;949;p105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is this?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55" name="Google Shape;955;p106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06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Zero-Copy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7" name="Google Shape;957;p106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is this?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8" name="Google Shape;958;p106"/>
          <p:cNvSpPr txBox="1"/>
          <p:nvPr>
            <p:ph type="title"/>
          </p:nvPr>
        </p:nvSpPr>
        <p:spPr>
          <a:xfrm>
            <a:off x="659850" y="1086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This is a </a:t>
            </a:r>
            <a:r>
              <a:rPr b="1" lang="it" sz="20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page-locked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memory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9" name="Google Shape;959;p106"/>
          <p:cNvSpPr txBox="1"/>
          <p:nvPr>
            <p:ph type="title"/>
          </p:nvPr>
        </p:nvSpPr>
        <p:spPr>
          <a:xfrm>
            <a:off x="355050" y="16201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pinned in memory, so it </a:t>
            </a:r>
            <a:r>
              <a:rPr b="1" lang="it" sz="20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cannot be swapped</a:t>
            </a:r>
            <a:endParaRPr b="1" sz="20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65" name="Google Shape;965;p107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07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Zero-Copy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7" name="Google Shape;967;p107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is this?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8" name="Google Shape;968;p107"/>
          <p:cNvSpPr txBox="1"/>
          <p:nvPr>
            <p:ph type="title"/>
          </p:nvPr>
        </p:nvSpPr>
        <p:spPr>
          <a:xfrm>
            <a:off x="659850" y="1086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This is a </a:t>
            </a:r>
            <a:r>
              <a:rPr b="1" lang="it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page-locked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memory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9" name="Google Shape;969;p107"/>
          <p:cNvSpPr txBox="1"/>
          <p:nvPr>
            <p:ph type="title"/>
          </p:nvPr>
        </p:nvSpPr>
        <p:spPr>
          <a:xfrm>
            <a:off x="355050" y="16201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pinned in memory, so it </a:t>
            </a:r>
            <a:r>
              <a:rPr b="1" lang="it" sz="20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cannot be swapped</a:t>
            </a:r>
            <a:endParaRPr b="1" sz="20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0" name="Google Shape;970;p107"/>
          <p:cNvSpPr txBox="1"/>
          <p:nvPr>
            <p:ph type="title"/>
          </p:nvPr>
        </p:nvSpPr>
        <p:spPr>
          <a:xfrm>
            <a:off x="355050" y="21535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GPU access this memory </a:t>
            </a:r>
            <a:r>
              <a:rPr b="1" lang="it" sz="2000">
                <a:solidFill>
                  <a:srgbClr val="4A86E8"/>
                </a:solidFill>
                <a:latin typeface="Comfortaa"/>
                <a:ea typeface="Comfortaa"/>
                <a:cs typeface="Comfortaa"/>
                <a:sym typeface="Comfortaa"/>
              </a:rPr>
              <a:t>directly into the CPU’s RAM</a:t>
            </a:r>
            <a:endParaRPr b="1" sz="2000">
              <a:solidFill>
                <a:srgbClr val="4A86E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76" name="Google Shape;976;p108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08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8" name="Google Shape;978;p108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ARE WE DONE NOW??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84" name="Google Shape;984;p109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9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6" name="Google Shape;986;p109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ARE WE DONE NOW??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black and white image of a troll face with a beard . (Fornito da Tenor)" id="987" name="Google Shape;98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50" y="1511300"/>
            <a:ext cx="2861850" cy="26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993" name="Google Shape;993;p110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10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Unified </a:t>
            </a: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5" name="Google Shape;995;p110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Also known as Managed Memory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001" name="Google Shape;1001;p111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11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Unified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3" name="Google Shape;1003;p111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Also known as Managed Memory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4" name="Google Shape;1004;p111"/>
          <p:cNvSpPr txBox="1"/>
          <p:nvPr>
            <p:ph type="title"/>
          </p:nvPr>
        </p:nvSpPr>
        <p:spPr>
          <a:xfrm>
            <a:off x="355050" y="13153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This maps memory in </a:t>
            </a:r>
            <a:r>
              <a:rPr b="1" lang="it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both CPU and GPU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memory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12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simbolo, emblema, logo, Elementi grafici&#10;&#10;Descrizione generata automaticamente" id="1010" name="Google Shape;1010;p112"/>
          <p:cNvPicPr preferRelativeResize="0"/>
          <p:nvPr/>
        </p:nvPicPr>
        <p:blipFill rotWithShape="1">
          <a:blip r:embed="rId3">
            <a:alphaModFix amt="72000"/>
          </a:blip>
          <a:srcRect b="0" l="0" r="0" t="0"/>
          <a:stretch/>
        </p:blipFill>
        <p:spPr>
          <a:xfrm>
            <a:off x="8116394" y="3930186"/>
            <a:ext cx="902623" cy="111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12"/>
          <p:cNvSpPr txBox="1"/>
          <p:nvPr>
            <p:ph type="title"/>
          </p:nvPr>
        </p:nvSpPr>
        <p:spPr>
          <a:xfrm>
            <a:off x="2708550" y="58200"/>
            <a:ext cx="3726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Unified Memory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2" name="Google Shape;1012;p112"/>
          <p:cNvSpPr txBox="1"/>
          <p:nvPr>
            <p:ph type="title"/>
          </p:nvPr>
        </p:nvSpPr>
        <p:spPr>
          <a:xfrm>
            <a:off x="355050" y="7057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Also known as Managed Memory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3" name="Google Shape;1013;p112"/>
          <p:cNvSpPr txBox="1"/>
          <p:nvPr>
            <p:ph type="title"/>
          </p:nvPr>
        </p:nvSpPr>
        <p:spPr>
          <a:xfrm>
            <a:off x="355050" y="13153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This maps memory in </a:t>
            </a:r>
            <a:r>
              <a:rPr b="1" lang="it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both CPU and GPU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memory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4" name="Google Shape;1014;p112"/>
          <p:cNvSpPr txBox="1"/>
          <p:nvPr>
            <p:ph type="title"/>
          </p:nvPr>
        </p:nvSpPr>
        <p:spPr>
          <a:xfrm>
            <a:off x="355050" y="1924925"/>
            <a:ext cx="85350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On </a:t>
            </a:r>
            <a:r>
              <a:rPr b="1" lang="it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page fault</a:t>
            </a:r>
            <a:r>
              <a:rPr b="1" lang="it" sz="2000">
                <a:solidFill>
                  <a:srgbClr val="F1C23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copies 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automatically</a:t>
            </a:r>
            <a:r>
              <a:rPr b="1" lang="it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the memory</a:t>
            </a:r>
            <a:endParaRPr b="1" sz="2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